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72"/>
  </p:notesMasterIdLst>
  <p:handoutMasterIdLst>
    <p:handoutMasterId r:id="rId73"/>
  </p:handoutMasterIdLst>
  <p:sldIdLst>
    <p:sldId id="1100" r:id="rId2"/>
    <p:sldId id="1103" r:id="rId3"/>
    <p:sldId id="1102" r:id="rId4"/>
    <p:sldId id="1089" r:id="rId5"/>
    <p:sldId id="1090" r:id="rId6"/>
    <p:sldId id="1091" r:id="rId7"/>
    <p:sldId id="1092" r:id="rId8"/>
    <p:sldId id="1093" r:id="rId9"/>
    <p:sldId id="1094" r:id="rId10"/>
    <p:sldId id="1095" r:id="rId11"/>
    <p:sldId id="1101" r:id="rId12"/>
    <p:sldId id="1048" r:id="rId13"/>
    <p:sldId id="1104" r:id="rId14"/>
    <p:sldId id="1049" r:id="rId15"/>
    <p:sldId id="1050" r:id="rId16"/>
    <p:sldId id="1051" r:id="rId17"/>
    <p:sldId id="1052" r:id="rId18"/>
    <p:sldId id="1054" r:id="rId19"/>
    <p:sldId id="1055" r:id="rId20"/>
    <p:sldId id="1057" r:id="rId21"/>
    <p:sldId id="1058" r:id="rId22"/>
    <p:sldId id="1059" r:id="rId23"/>
    <p:sldId id="1060" r:id="rId24"/>
    <p:sldId id="1061" r:id="rId25"/>
    <p:sldId id="1062" r:id="rId26"/>
    <p:sldId id="1064" r:id="rId27"/>
    <p:sldId id="1065" r:id="rId28"/>
    <p:sldId id="1066" r:id="rId29"/>
    <p:sldId id="1067" r:id="rId30"/>
    <p:sldId id="1068" r:id="rId31"/>
    <p:sldId id="1069" r:id="rId32"/>
    <p:sldId id="1070" r:id="rId33"/>
    <p:sldId id="1071" r:id="rId34"/>
    <p:sldId id="1072" r:id="rId35"/>
    <p:sldId id="1073" r:id="rId36"/>
    <p:sldId id="1075" r:id="rId37"/>
    <p:sldId id="1076" r:id="rId38"/>
    <p:sldId id="1077" r:id="rId39"/>
    <p:sldId id="1078" r:id="rId40"/>
    <p:sldId id="1079" r:id="rId41"/>
    <p:sldId id="1080" r:id="rId42"/>
    <p:sldId id="1081" r:id="rId43"/>
    <p:sldId id="1082" r:id="rId44"/>
    <p:sldId id="1083" r:id="rId45"/>
    <p:sldId id="1084" r:id="rId46"/>
    <p:sldId id="1085" r:id="rId47"/>
    <p:sldId id="1086" r:id="rId48"/>
    <p:sldId id="467" r:id="rId49"/>
    <p:sldId id="560" r:id="rId50"/>
    <p:sldId id="565" r:id="rId51"/>
    <p:sldId id="409" r:id="rId52"/>
    <p:sldId id="561" r:id="rId53"/>
    <p:sldId id="562" r:id="rId54"/>
    <p:sldId id="563" r:id="rId55"/>
    <p:sldId id="564" r:id="rId56"/>
    <p:sldId id="410" r:id="rId57"/>
    <p:sldId id="1087" r:id="rId58"/>
    <p:sldId id="479" r:id="rId59"/>
    <p:sldId id="489" r:id="rId60"/>
    <p:sldId id="413" r:id="rId61"/>
    <p:sldId id="414" r:id="rId62"/>
    <p:sldId id="415" r:id="rId63"/>
    <p:sldId id="401" r:id="rId64"/>
    <p:sldId id="317" r:id="rId65"/>
    <p:sldId id="416" r:id="rId66"/>
    <p:sldId id="345" r:id="rId67"/>
    <p:sldId id="346" r:id="rId68"/>
    <p:sldId id="343" r:id="rId69"/>
    <p:sldId id="344" r:id="rId70"/>
    <p:sldId id="569" r:id="rId71"/>
  </p:sldIdLst>
  <p:sldSz cx="9144000" cy="6858000" type="letter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CC"/>
    <a:srgbClr val="990099"/>
    <a:srgbClr val="000066"/>
    <a:srgbClr val="CC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225" autoAdjust="0"/>
    <p:restoredTop sz="93139" autoAdjust="0"/>
  </p:normalViewPr>
  <p:slideViewPr>
    <p:cSldViewPr>
      <p:cViewPr>
        <p:scale>
          <a:sx n="98" d="100"/>
          <a:sy n="98" d="100"/>
        </p:scale>
        <p:origin x="192" y="2624"/>
      </p:cViewPr>
      <p:guideLst>
        <p:guide orient="horz" pos="2400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346"/>
    </p:cViewPr>
  </p:sorterViewPr>
  <p:notesViewPr>
    <p:cSldViewPr>
      <p:cViewPr varScale="1">
        <p:scale>
          <a:sx n="108" d="100"/>
          <a:sy n="108" d="100"/>
        </p:scale>
        <p:origin x="-2120" y="-10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867FD79D-166C-4874-8C98-A3C4A5528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1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1788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8025"/>
            <a:ext cx="4833937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572000"/>
            <a:ext cx="5337175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1788" y="9142413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 smtClean="0">
                <a:latin typeface="Times" pitchFamily="18" charset="0"/>
              </a:defRPr>
            </a:lvl1pPr>
          </a:lstStyle>
          <a:p>
            <a:pPr>
              <a:defRPr/>
            </a:pPr>
            <a:fld id="{E2AE71C5-6C7D-41AA-B8EB-41F652488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3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1D93EA-D8CB-4882-A7F4-4B35580F6812}" type="slidenum">
              <a:rPr lang="en-US"/>
              <a:pPr/>
              <a:t>1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7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E2CB39F-09C9-4EFE-AEE9-920FCB2F4D98}" type="slidenum">
              <a:rPr lang="en-US" altLang="en-US" sz="1200" smtClean="0">
                <a:latin typeface="Arial" charset="0"/>
              </a:rPr>
              <a:pPr/>
              <a:t>15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845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40E564C-6426-4BAD-AA7C-1838E07DA533}" type="slidenum">
              <a:rPr lang="en-US" altLang="en-US" sz="1200" smtClean="0">
                <a:latin typeface="Arial" charset="0"/>
              </a:rPr>
              <a:pPr/>
              <a:t>16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68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40E564C-6426-4BAD-AA7C-1838E07DA533}" type="slidenum">
              <a:rPr lang="en-US" altLang="en-US" sz="1200" smtClean="0">
                <a:latin typeface="Arial" charset="0"/>
              </a:rPr>
              <a:pPr/>
              <a:t>17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VLSI Very-large-scale integration is the process of creating an integrated circuit (IC) by combining thousands of transistors into a single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chip.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434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C4B0C91-873A-42EE-A998-30CCB9E2F6D1}" type="slidenum">
              <a:rPr lang="en-US" altLang="en-US" sz="1200" smtClean="0">
                <a:latin typeface="Arial" charset="0"/>
              </a:rPr>
              <a:pPr/>
              <a:t>18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18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F74A2CE-4573-4671-8F7C-160C9F17C2D5}" type="slidenum">
              <a:rPr lang="en-US" altLang="en-US" sz="1200" smtClean="0">
                <a:latin typeface="Arial" charset="0"/>
              </a:rPr>
              <a:pPr/>
              <a:t>19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Famous question: can any map be colored in with four colors?</a:t>
            </a:r>
          </a:p>
        </p:txBody>
      </p:sp>
    </p:spTree>
    <p:extLst>
      <p:ext uri="{BB962C8B-B14F-4D97-AF65-F5344CB8AC3E}">
        <p14:creationId xmlns:p14="http://schemas.microsoft.com/office/powerpoint/2010/main" val="2429473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BAD440C-C955-4B0D-811E-796F8D310ECA}" type="slidenum">
              <a:rPr lang="en-US" altLang="en-US" sz="1200" smtClean="0">
                <a:latin typeface="Arial" charset="0"/>
              </a:rPr>
              <a:pPr/>
              <a:t>21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289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C30A4E2-E512-4427-A812-8DD32896D131}" type="slidenum">
              <a:rPr lang="en-US" altLang="en-US" sz="1200" smtClean="0">
                <a:latin typeface="Arial" charset="0"/>
              </a:rPr>
              <a:pPr/>
              <a:t>22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87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01BDCEF-24FA-41E8-99D3-32D9A48BA447}" type="slidenum">
              <a:rPr lang="en-US" altLang="en-US" sz="1200" smtClean="0">
                <a:latin typeface="Arial" charset="0"/>
              </a:rPr>
              <a:pPr/>
              <a:t>23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53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E0C339A-5E03-46A6-8744-14BB53FE487A}" type="slidenum">
              <a:rPr lang="en-US" altLang="en-US" sz="1200" smtClean="0">
                <a:latin typeface="Arial" charset="0"/>
              </a:rPr>
              <a:pPr/>
              <a:t>24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454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A3D9475-CF81-4E52-BA37-55324D923BBB}" type="slidenum">
              <a:rPr lang="en-US" altLang="en-US" sz="1200" smtClean="0">
                <a:latin typeface="Arial" charset="0"/>
              </a:rPr>
              <a:pPr/>
              <a:t>25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782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4538"/>
            <a:ext cx="5356225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Shapes from https://</a:t>
            </a:r>
            <a:r>
              <a:rPr lang="en-US" dirty="0" err="1" smtClean="0"/>
              <a:t>www.redblobgames.com</a:t>
            </a:r>
            <a:r>
              <a:rPr lang="en-US" dirty="0" smtClean="0"/>
              <a:t>/pathfinding/a-star/</a:t>
            </a:r>
            <a:r>
              <a:rPr lang="en-US" dirty="0" err="1" smtClean="0"/>
              <a:t>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83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FF8710C-7332-4799-89BD-458A1FD256FB}" type="slidenum">
              <a:rPr lang="en-US" altLang="en-US" sz="1200" smtClean="0">
                <a:latin typeface="Arial" charset="0"/>
              </a:rPr>
              <a:pPr/>
              <a:t>26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947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FF8710C-7332-4799-89BD-458A1FD256FB}" type="slidenum">
              <a:rPr lang="en-US" altLang="en-US" sz="1200" smtClean="0">
                <a:latin typeface="Arial" charset="0"/>
              </a:rPr>
              <a:pPr/>
              <a:t>27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0495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3B665AD-B8F8-4566-8F71-A3114C20220F}" type="slidenum">
              <a:rPr lang="en-US" altLang="en-US" sz="1200" smtClean="0">
                <a:latin typeface="Arial" charset="0"/>
              </a:rPr>
              <a:pPr/>
              <a:t>28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6253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196E079-4978-4B22-B1D8-C3365025FF8D}" type="slidenum">
              <a:rPr lang="en-US" altLang="en-US" sz="1200" smtClean="0">
                <a:latin typeface="Arial" charset="0"/>
              </a:rPr>
              <a:pPr/>
              <a:t>29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6547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12D15C2-0D41-4095-9A48-5C172A2C99B1}" type="slidenum">
              <a:rPr lang="en-US" altLang="en-US" sz="1200" smtClean="0">
                <a:latin typeface="Arial" charset="0"/>
              </a:rPr>
              <a:pPr/>
              <a:t>30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305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DDF8B68-33FB-4D57-95B4-63FC675FD35F}" type="slidenum">
              <a:rPr lang="en-US" altLang="en-US" sz="1200" smtClean="0">
                <a:latin typeface="Arial" charset="0"/>
              </a:rPr>
              <a:pPr/>
              <a:t>31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8396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EC38DE8-1020-45D6-9219-77421E786DCC}" type="slidenum">
              <a:rPr lang="en-US" altLang="en-US" sz="1200" smtClean="0">
                <a:latin typeface="Arial" charset="0"/>
              </a:rPr>
              <a:pPr/>
              <a:t>32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668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9330AE5-C1ED-4347-8169-57ED88E7AADA}" type="slidenum">
              <a:rPr lang="en-US" altLang="en-US" sz="1200" smtClean="0">
                <a:latin typeface="Arial" charset="0"/>
              </a:rPr>
              <a:pPr/>
              <a:t>33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4592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7CCFBEB-5AA9-420C-97BB-FBA3CFE1C5CA}" type="slidenum">
              <a:rPr lang="en-US" altLang="en-US" sz="1200" smtClean="0">
                <a:latin typeface="Arial" charset="0"/>
              </a:rPr>
              <a:pPr/>
              <a:t>34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406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E478750-CF16-41F7-B601-64CDA2C98A90}" type="slidenum">
              <a:rPr lang="en-US" altLang="en-US" sz="1200" smtClean="0">
                <a:latin typeface="Arial" charset="0"/>
              </a:rPr>
              <a:pPr/>
              <a:t>35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63233" indent="-293551"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74204" indent="-234841"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43885" indent="-234841"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113567" indent="-234841"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83249" indent="-234841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3052930" indent="-234841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522612" indent="-234841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992293" indent="-234841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fld id="{777C1310-4D4B-41E8-B343-6EFB49A924BE}" type="slidenum">
              <a:rPr lang="en-US" sz="1200">
                <a:latin typeface="Times" pitchFamily="18" charset="0"/>
              </a:rPr>
              <a:pPr/>
              <a:t>3</a:t>
            </a:fld>
            <a:endParaRPr lang="en-US" sz="1200">
              <a:latin typeface="Times" pitchFamily="18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Times" pitchFamily="18" charset="0"/>
              </a:rPr>
              <a:t>Exhaustive</a:t>
            </a:r>
            <a:r>
              <a:rPr lang="en-US" baseline="0" dirty="0" smtClean="0">
                <a:latin typeface="Times" pitchFamily="18" charset="0"/>
              </a:rPr>
              <a:t> search like </a:t>
            </a:r>
            <a:r>
              <a:rPr lang="en-US" dirty="0" smtClean="0">
                <a:latin typeface="Times" pitchFamily="18" charset="0"/>
              </a:rPr>
              <a:t>BFS </a:t>
            </a:r>
            <a:endParaRPr lang="en-US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03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8A372AB-FEEC-4AE8-8A74-1E3E540B5B8D}" type="slidenum">
              <a:rPr lang="en-US" altLang="en-US" sz="1200" smtClean="0">
                <a:latin typeface="Arial" charset="0"/>
              </a:rPr>
              <a:pPr/>
              <a:t>36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221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861F5D7-0E78-403C-A173-1B19443B9807}" type="slidenum">
              <a:rPr lang="en-US" altLang="en-US" sz="1200" smtClean="0">
                <a:latin typeface="Arial" charset="0"/>
              </a:rPr>
              <a:pPr/>
              <a:t>37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6376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B276117-5531-4535-B899-BDE2E929483E}" type="slidenum">
              <a:rPr lang="en-US" altLang="en-US" sz="1200" smtClean="0">
                <a:latin typeface="Arial" charset="0"/>
              </a:rPr>
              <a:pPr/>
              <a:t>38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228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DFF5909C-01FB-4A89-A1B3-90656A93DAA9}" type="slidenum">
              <a:rPr lang="en-US" altLang="en-US" sz="1200" smtClean="0">
                <a:latin typeface="Arial" charset="0"/>
              </a:rPr>
              <a:pPr/>
              <a:t>39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85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EA22054-741D-4622-9813-FCC87BC57E50}" type="slidenum">
              <a:rPr lang="en-US" altLang="en-US" sz="1200" smtClean="0">
                <a:latin typeface="Arial" charset="0"/>
              </a:rPr>
              <a:pPr/>
              <a:t>40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354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0509CA9-8A65-45FE-8CE0-2F16536ED7A6}" type="slidenum">
              <a:rPr lang="en-US" altLang="en-US" sz="1200" smtClean="0">
                <a:latin typeface="Arial" charset="0"/>
              </a:rPr>
              <a:pPr/>
              <a:t>41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850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86F720C-4C4F-437D-9A99-20DF8AFD8D37}" type="slidenum">
              <a:rPr lang="en-US" altLang="en-US" sz="1200" smtClean="0">
                <a:latin typeface="Arial" charset="0"/>
              </a:rPr>
              <a:pPr/>
              <a:t>42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060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57E6912-1FA9-45DC-A6C2-ED4C0BFD7E59}" type="slidenum">
              <a:rPr lang="en-US" altLang="en-US" sz="1200" smtClean="0">
                <a:latin typeface="Arial" charset="0"/>
              </a:rPr>
              <a:pPr/>
              <a:t>43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642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FFEDE9F-0288-4BB0-9657-A75E17E01F28}" type="slidenum">
              <a:rPr lang="en-US" altLang="en-US" sz="1200" smtClean="0">
                <a:latin typeface="Arial" charset="0"/>
              </a:rPr>
              <a:pPr/>
              <a:t>44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080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C46D50C-9373-4EFE-99C6-46CEC190B0B1}" type="slidenum">
              <a:rPr lang="en-US" altLang="en-US" sz="1200" smtClean="0">
                <a:latin typeface="Arial" charset="0"/>
              </a:rPr>
              <a:pPr/>
              <a:t>45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436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Optimistic</a:t>
            </a:r>
            <a:r>
              <a:rPr lang="en-US" baseline="0" dirty="0" smtClean="0"/>
              <a:t> must be true of every state in your state space.  If any state is an not optimistic estimate, then heuristic is inadmissible.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1CE241-FAD1-44FD-B61D-4517F792C2C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07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EC968DB-02E5-4ABF-967F-928BEA924EDE}" type="slidenum">
              <a:rPr lang="en-US" altLang="en-US" sz="1200" smtClean="0">
                <a:latin typeface="Arial" charset="0"/>
              </a:rPr>
              <a:pPr/>
              <a:t>46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1659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17FE5AE-3D9D-44B7-A382-37B9158033F0}" type="slidenum">
              <a:rPr lang="en-US" altLang="en-US" sz="1200" smtClean="0">
                <a:latin typeface="Arial" charset="0"/>
              </a:rPr>
              <a:pPr/>
              <a:t>47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989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CA4CD7A-4BAA-46F1-AF0F-09F0AC61FB18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0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BAD440C-C955-4B0D-811E-796F8D310ECA}" type="slidenum">
              <a:rPr lang="en-US" altLang="en-US" sz="1200" smtClean="0">
                <a:latin typeface="Arial" charset="0"/>
              </a:rPr>
              <a:pPr/>
              <a:t>50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7167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94" indent="-285728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91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079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24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410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57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741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90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6EB0BAD-F42B-4E60-A12D-E109976409F4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88774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94" indent="-285728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91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079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24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410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57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741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90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80B55FA-C704-4958-BB4D-F01CD81D7F0E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9609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4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6BC2A6A-45CA-44B4-84DD-B64EE57F8D2F}" type="slidenum">
              <a:rPr lang="en-US" altLang="en-US" sz="1200" smtClean="0"/>
              <a:pPr/>
              <a:t>58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805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0A894C8-E6FC-433E-BFC1-340F93F0C69F}" type="slidenum">
              <a:rPr lang="en-US" altLang="en-US" sz="1200" smtClean="0"/>
              <a:pPr/>
              <a:t>59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517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94" indent="-285728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91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079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24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410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57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741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90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B2BEFD0-3B85-4B09-A53E-E259C6CB386D}" type="slidenum">
              <a:rPr lang="en-US" altLang="en-US" sz="1200"/>
              <a:pPr/>
              <a:t>60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4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h*(n) is the cheapest way of reaching your goal. </a:t>
            </a:r>
          </a:p>
          <a:p>
            <a:r>
              <a:rPr lang="en-US" dirty="0" smtClean="0"/>
              <a:t>h(n) must be positive.</a:t>
            </a:r>
          </a:p>
          <a:p>
            <a:endParaRPr lang="en-US" dirty="0" smtClean="0"/>
          </a:p>
          <a:p>
            <a:r>
              <a:rPr lang="en-US" dirty="0" smtClean="0"/>
              <a:t>Yes,</a:t>
            </a:r>
            <a:r>
              <a:rPr lang="en-US" baseline="0" dirty="0" smtClean="0"/>
              <a:t> </a:t>
            </a:r>
            <a:r>
              <a:rPr lang="en-US" dirty="0" smtClean="0"/>
              <a:t>Manhattan Distance is</a:t>
            </a:r>
            <a:r>
              <a:rPr lang="en-US" baseline="0" dirty="0" smtClean="0"/>
              <a:t> </a:t>
            </a:r>
            <a:r>
              <a:rPr lang="en-US" dirty="0" smtClean="0"/>
              <a:t>admissible.  Ask</a:t>
            </a:r>
            <a:r>
              <a:rPr lang="en-US" baseline="0" dirty="0" smtClean="0"/>
              <a:t> students</a:t>
            </a:r>
            <a:r>
              <a:rPr lang="en-US" dirty="0" smtClean="0"/>
              <a:t> </a:t>
            </a:r>
            <a:r>
              <a:rPr lang="en-US" baseline="0" dirty="0" smtClean="0"/>
              <a:t>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1CE241-FAD1-44FD-B61D-4517F792C2C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33143" indent="-28197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27912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79077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30242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481407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32572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383737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34902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F3D1788-E811-4FB9-AC4B-CDE4C8466B36}" type="slidenum">
              <a:rPr lang="en-US" altLang="en-US" sz="1200">
                <a:latin typeface="Arial" charset="0"/>
              </a:rPr>
              <a:pPr/>
              <a:t>61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7167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271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298CE4A-6A43-471E-BB4F-1C8048235F42}" type="slidenum">
              <a:rPr lang="en-US" altLang="en-US" sz="1200" smtClean="0"/>
              <a:pPr/>
              <a:t>62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5465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33143" indent="-28197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27912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79077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30242" indent="-22558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481407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32572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383737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34902" indent="-2255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3291C75-EC5A-4A21-A03E-3664D36F85E6}" type="slidenum">
              <a:rPr lang="en-US" altLang="en-US" sz="1200">
                <a:solidFill>
                  <a:prstClr val="black"/>
                </a:solidFill>
                <a:latin typeface="Arial" charset="0"/>
              </a:rPr>
              <a:pPr/>
              <a:t>63</a:t>
            </a:fld>
            <a:endParaRPr lang="en-US" alt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5142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B9DE68A-CE89-4286-B45B-F61AFB40CAD5}" type="slidenum">
              <a:rPr lang="en-US" altLang="en-US" sz="1200" smtClean="0">
                <a:latin typeface="Arial" charset="0"/>
              </a:rPr>
              <a:pPr/>
              <a:t>64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80014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94" indent="-285728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91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079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244" indent="-228582" defTabSz="92703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410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57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741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906" indent="-228582" defTabSz="9270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82F4268-03C3-4CE8-A5D4-976621A79543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50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Claim</a:t>
            </a:r>
            <a:r>
              <a:rPr lang="en-US" baseline="0" dirty="0" smtClean="0"/>
              <a:t> we will prove first.  If we can prove this then we know we’ve found an optimal path to the goal.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1CE241-FAD1-44FD-B61D-4517F792C2C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97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always</a:t>
            </a:r>
            <a:r>
              <a:rPr lang="en-US" baseline="0" dirty="0" smtClean="0"/>
              <a:t> have some ancestor of A, since we will either have the root, or some child that expands from it and leads to A.  (It could be A itself)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1CE241-FAD1-44FD-B61D-4517F792C2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9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lot of games where you have to move troops around using A*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1CE241-FAD1-44FD-B61D-4517F792C2C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01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96F55F6-D0E2-4062-B19D-33C0339B3093}" type="slidenum">
              <a:rPr lang="en-US" altLang="en-US" sz="1200" smtClean="0">
                <a:latin typeface="Arial" charset="0"/>
              </a:rPr>
              <a:pPr/>
              <a:t>12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91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314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314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-107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0B8958-7C3C-457C-A3AF-E53D2736D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221AE55B-163A-4B20-9F66-49DEC54C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1BA4152-D47B-4485-992A-271C81302F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6EC65843-813F-4735-8416-5B45C3112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Arial" charset="0"/>
              </a:defRPr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      </a:t>
            </a:r>
            <a:fld id="{7FB74ED0-4E21-44E7-B6BC-4F02BDC50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677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576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/>
              <a:t>CIS 421/521 - Intro to </a:t>
            </a:r>
            <a:r>
              <a:rPr lang="en-US" dirty="0" smtClean="0"/>
              <a:t>AI</a:t>
            </a: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81A21D03-9965-4311-ABA1-5B9843BC60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26624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A0DDEB7C-4B19-4F57-AA21-A82D82E3D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0DDE30E8-D2FF-4AFE-A1B4-EEE1CBA1D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161FD896-7AA1-4785-AB49-148B329E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3B5146DC-F94E-457C-860F-3D6BA4822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B501C2B7-7C7D-406D-B55C-8D68ADCB6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DB362296-E853-4778-9582-B3C5DBEEC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8231066-1E92-4CED-88D9-2AD680B63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C2371655-4FE6-44BA-85F3-E0A014AD8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21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/>
              <a:t>       </a:t>
            </a:r>
            <a:fld id="{7A894C66-3C92-40B4-8CDB-73A1BF1E3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2119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3.png"/><Relationship Id="rId13" Type="http://schemas.openxmlformats.org/officeDocument/2006/relationships/image" Target="../media/image18.png"/><Relationship Id="rId14" Type="http://schemas.openxmlformats.org/officeDocument/2006/relationships/image" Target="../media/image14.pn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7.xml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7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A* Wrap Up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733800"/>
            <a:ext cx="7086600" cy="17526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320450"/>
            <a:ext cx="3719237" cy="482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346" y="4151722"/>
            <a:ext cx="444865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Read AIMA 3.1-3.6.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Some materials will not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be covered in lecture, </a:t>
            </a:r>
            <a:r>
              <a:rPr lang="en-US" dirty="0">
                <a:solidFill>
                  <a:srgbClr val="FF0000"/>
                </a:solidFill>
              </a:rPr>
              <a:t>but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will be on the exam.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1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43550" y="4457700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899" y="1920478"/>
            <a:ext cx="3924301" cy="339447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B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f(n) is less or equal to f(A)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f(A) is less than f(B)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82252" y="4686301"/>
            <a:ext cx="2333051" cy="239048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6150649" y="2010966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995489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2262188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2255044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2150269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278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992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94310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784872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35131" y="2727721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750728" y="3518445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5480663" y="2846590"/>
            <a:ext cx="2733831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486400" y="3257550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4478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Pathing </a:t>
            </a:r>
            <a:r>
              <a:rPr lang="en-US" dirty="0" smtClean="0"/>
              <a:t>/ routing problems (A* is in your GPS!)</a:t>
            </a:r>
          </a:p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smtClean="0"/>
              <a:t>Robot </a:t>
            </a:r>
            <a:r>
              <a:rPr lang="en-US" dirty="0" smtClean="0"/>
              <a:t>motion planning</a:t>
            </a:r>
          </a:p>
          <a:p>
            <a:pPr eaLnBrk="1" hangingPunct="1"/>
            <a:r>
              <a:rPr lang="en-US"/>
              <a:t>Resource planning problems</a:t>
            </a:r>
          </a:p>
          <a:p>
            <a:pPr eaLnBrk="1" hangingPunct="1"/>
            <a:r>
              <a:rPr lang="en-US" smtClean="0"/>
              <a:t>…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743200"/>
            <a:ext cx="2512073" cy="251207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181" y="3733800"/>
            <a:ext cx="5409104" cy="274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779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FDCBEF-3750-4195-9633-2C88223DFBEF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 b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Constraint Satisfaction Problems</a:t>
            </a:r>
            <a:br>
              <a:rPr lang="en-US" altLang="en-US" dirty="0"/>
            </a:b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altLang="en-US"/>
              <a:t>AIMA: Chapter 6</a:t>
            </a:r>
          </a:p>
        </p:txBody>
      </p:sp>
    </p:spTree>
    <p:extLst>
      <p:ext uri="{BB962C8B-B14F-4D97-AF65-F5344CB8AC3E}">
        <p14:creationId xmlns:p14="http://schemas.microsoft.com/office/powerpoint/2010/main" val="84162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304800" y="1828801"/>
            <a:ext cx="8534400" cy="4038599"/>
          </a:xfrm>
        </p:spPr>
        <p:txBody>
          <a:bodyPr/>
          <a:lstStyle/>
          <a:p>
            <a:pPr eaLnBrk="1" hangingPunct="1"/>
            <a:r>
              <a:rPr lang="en-US" sz="1800" dirty="0"/>
              <a:t>Assumptions about the world: a single agent, deterministic actions, fully observed state, discrete state space</a:t>
            </a:r>
          </a:p>
          <a:p>
            <a:pPr lvl="1"/>
            <a:endParaRPr lang="en-US" sz="1500" dirty="0"/>
          </a:p>
          <a:p>
            <a:pPr eaLnBrk="1" hangingPunct="1"/>
            <a:r>
              <a:rPr lang="en-US" sz="1800" dirty="0"/>
              <a:t>Planning: sequences of actions</a:t>
            </a:r>
          </a:p>
          <a:p>
            <a:pPr lvl="1" eaLnBrk="1" hangingPunct="1"/>
            <a:r>
              <a:rPr lang="en-US" sz="1500" dirty="0"/>
              <a:t>The path to the goal is the important thing</a:t>
            </a:r>
          </a:p>
          <a:p>
            <a:pPr lvl="1" eaLnBrk="1" hangingPunct="1"/>
            <a:r>
              <a:rPr lang="en-US" sz="1500" dirty="0"/>
              <a:t>Paths have various costs, depths</a:t>
            </a:r>
          </a:p>
          <a:p>
            <a:pPr lvl="1" eaLnBrk="1" hangingPunct="1"/>
            <a:r>
              <a:rPr lang="en-US" sz="1500" dirty="0"/>
              <a:t>Heuristics give problem-specific guidance</a:t>
            </a:r>
          </a:p>
          <a:p>
            <a:pPr lvl="1" eaLnBrk="1" hangingPunct="1"/>
            <a:endParaRPr lang="en-US" sz="1500" dirty="0"/>
          </a:p>
          <a:p>
            <a:pPr eaLnBrk="1" hangingPunct="1"/>
            <a:r>
              <a:rPr lang="en-US" sz="1800" dirty="0"/>
              <a:t>Identification: assignments to variables</a:t>
            </a:r>
          </a:p>
          <a:p>
            <a:pPr lvl="1" eaLnBrk="1" hangingPunct="1"/>
            <a:r>
              <a:rPr lang="en-US" sz="1500" dirty="0"/>
              <a:t>The goal itself is important, not the path</a:t>
            </a:r>
          </a:p>
          <a:p>
            <a:pPr lvl="1" eaLnBrk="1" hangingPunct="1"/>
            <a:r>
              <a:rPr lang="en-US" sz="1500" dirty="0"/>
              <a:t>All paths at the same depth (for some formulations)</a:t>
            </a:r>
          </a:p>
          <a:p>
            <a:pPr lvl="1" eaLnBrk="1" hangingPunct="1"/>
            <a:r>
              <a:rPr lang="en-US" sz="1500" dirty="0"/>
              <a:t>CSPs are specialized for identification problems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83" y="2362200"/>
            <a:ext cx="325171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394" y="4171949"/>
            <a:ext cx="3390902" cy="16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67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the </a:t>
            </a:r>
            <a:r>
              <a:rPr lang="en-US" i="1" dirty="0">
                <a:solidFill>
                  <a:srgbClr val="C00000"/>
                </a:solidFill>
              </a:rPr>
              <a:t>constraints</a:t>
            </a:r>
            <a:r>
              <a:rPr lang="en-US" i="1" dirty="0"/>
              <a:t> </a:t>
            </a:r>
            <a:r>
              <a:rPr lang="en-US" dirty="0"/>
              <a:t>that solutions must satisfy in a uniform </a:t>
            </a:r>
            <a:r>
              <a:rPr lang="en-US" i="1" dirty="0">
                <a:solidFill>
                  <a:srgbClr val="C00000"/>
                </a:solidFill>
              </a:rPr>
              <a:t>declarative</a:t>
            </a:r>
            <a:r>
              <a:rPr lang="en-US" i="1" dirty="0"/>
              <a:t> </a:t>
            </a:r>
            <a:r>
              <a:rPr lang="en-US" dirty="0"/>
              <a:t>language</a:t>
            </a:r>
          </a:p>
          <a:p>
            <a:r>
              <a:rPr lang="en-US" dirty="0"/>
              <a:t>Find solutions by </a:t>
            </a:r>
            <a:r>
              <a:rPr lang="en-US" i="1" dirty="0">
                <a:solidFill>
                  <a:srgbClr val="C00000"/>
                </a:solidFill>
              </a:rPr>
              <a:t>GENERAL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</a:rPr>
              <a:t>PURPOSE</a:t>
            </a:r>
            <a:r>
              <a:rPr lang="en-US" dirty="0"/>
              <a:t> search algorithms with no changes from problem to problem</a:t>
            </a:r>
          </a:p>
          <a:p>
            <a:pPr lvl="1"/>
            <a:r>
              <a:rPr lang="en-US" dirty="0"/>
              <a:t>No hand built transition functions</a:t>
            </a:r>
          </a:p>
          <a:p>
            <a:pPr lvl="1"/>
            <a:r>
              <a:rPr lang="en-US" dirty="0"/>
              <a:t>No hand built heuristics</a:t>
            </a:r>
          </a:p>
          <a:p>
            <a:pPr lvl="1"/>
            <a:endParaRPr lang="en-US" dirty="0"/>
          </a:p>
          <a:p>
            <a:r>
              <a:rPr lang="en-US" dirty="0"/>
              <a:t>Just specify the problem in a formal declarative language, and a general purpose algorithm does everything else!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</a:t>
            </a:r>
            <a:fld id="{631C9254-E2ED-4182-9826-EAB5C32B0CB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61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74C95EEB-EB72-427B-92F3-04461D578F32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 b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Constraint Satisfaction Problems</a:t>
            </a:r>
            <a:endParaRPr lang="en-US" altLang="en-US" dirty="0"/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458200" cy="45720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altLang="en-US" dirty="0"/>
              <a:t>A CSP consists of:</a:t>
            </a:r>
          </a:p>
          <a:p>
            <a:pPr lvl="1">
              <a:spcAft>
                <a:spcPts val="600"/>
              </a:spcAft>
            </a:pPr>
            <a:r>
              <a:rPr lang="en-US" altLang="en-US" sz="2400" i="1" dirty="0">
                <a:solidFill>
                  <a:schemeClr val="accent2"/>
                </a:solidFill>
              </a:rPr>
              <a:t>Finite set of variables </a:t>
            </a:r>
            <a:r>
              <a:rPr lang="en-US" altLang="en-US" sz="2400" i="1" dirty="0">
                <a:latin typeface="Times New Roman" pitchFamily="18" charset="0"/>
              </a:rPr>
              <a:t>X</a:t>
            </a:r>
            <a:r>
              <a:rPr lang="en-US" altLang="en-US" sz="2400" i="1" baseline="-25000" dirty="0">
                <a:latin typeface="Times New Roman" pitchFamily="18" charset="0"/>
              </a:rPr>
              <a:t>1</a:t>
            </a:r>
            <a:r>
              <a:rPr lang="en-US" altLang="en-US" sz="2400" i="1" dirty="0">
                <a:latin typeface="Times New Roman" pitchFamily="18" charset="0"/>
              </a:rPr>
              <a:t>, X</a:t>
            </a:r>
            <a:r>
              <a:rPr lang="en-US" altLang="en-US" sz="2400" i="1" baseline="-25000" dirty="0">
                <a:latin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</a:rPr>
              <a:t>, …, </a:t>
            </a:r>
            <a:r>
              <a:rPr lang="en-US" altLang="en-US" sz="2400" i="1" dirty="0" err="1">
                <a:latin typeface="Times New Roman" pitchFamily="18" charset="0"/>
              </a:rPr>
              <a:t>X</a:t>
            </a:r>
            <a:r>
              <a:rPr lang="en-US" altLang="en-US" sz="2400" i="1" baseline="-25000" dirty="0" err="1">
                <a:latin typeface="Times New Roman" pitchFamily="18" charset="0"/>
              </a:rPr>
              <a:t>n</a:t>
            </a:r>
            <a:r>
              <a:rPr lang="en-US" altLang="en-US" sz="2400" i="1" baseline="-25000" dirty="0">
                <a:latin typeface="Times New Roman" pitchFamily="18" charset="0"/>
              </a:rPr>
              <a:t> </a:t>
            </a:r>
            <a:r>
              <a:rPr lang="en-US" altLang="en-US" sz="2400" i="1" dirty="0">
                <a:latin typeface="Times New Roman" pitchFamily="18" charset="0"/>
              </a:rPr>
              <a:t> 		      </a:t>
            </a:r>
            <a:endParaRPr lang="en-US" altLang="en-US" i="1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en-US" sz="2400" i="1" dirty="0">
                <a:solidFill>
                  <a:schemeClr val="accent2"/>
                </a:solidFill>
              </a:rPr>
              <a:t>Nonempty </a:t>
            </a:r>
            <a:r>
              <a:rPr lang="en-US" altLang="en-US" sz="2400" b="1" i="1" dirty="0">
                <a:solidFill>
                  <a:schemeClr val="accent2"/>
                </a:solidFill>
              </a:rPr>
              <a:t>domain</a:t>
            </a:r>
            <a:r>
              <a:rPr lang="en-US" altLang="en-US" sz="2400" i="1" dirty="0">
                <a:solidFill>
                  <a:schemeClr val="accent2"/>
                </a:solidFill>
              </a:rPr>
              <a:t> of possible values </a:t>
            </a:r>
            <a:r>
              <a:rPr lang="en-US" altLang="en-US" sz="2400" dirty="0"/>
              <a:t>for each variable </a:t>
            </a:r>
            <a:br>
              <a:rPr lang="en-US" altLang="en-US" sz="2400" dirty="0"/>
            </a:br>
            <a:r>
              <a:rPr lang="en-US" altLang="en-US" sz="2400" i="1" dirty="0">
                <a:latin typeface="Times New Roman" pitchFamily="18" charset="0"/>
              </a:rPr>
              <a:t>D</a:t>
            </a:r>
            <a:r>
              <a:rPr lang="en-US" altLang="en-US" sz="2400" i="1" baseline="-25000" dirty="0">
                <a:latin typeface="Times New Roman" pitchFamily="18" charset="0"/>
              </a:rPr>
              <a:t>1</a:t>
            </a:r>
            <a:r>
              <a:rPr lang="en-US" altLang="en-US" sz="2400" i="1" dirty="0">
                <a:latin typeface="Times New Roman" pitchFamily="18" charset="0"/>
              </a:rPr>
              <a:t>, D</a:t>
            </a:r>
            <a:r>
              <a:rPr lang="en-US" altLang="en-US" sz="2400" i="1" baseline="-25000" dirty="0">
                <a:latin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</a:rPr>
              <a:t>, … </a:t>
            </a:r>
            <a:r>
              <a:rPr lang="en-US" altLang="en-US" sz="2400" i="1" dirty="0" err="1">
                <a:latin typeface="Times New Roman" pitchFamily="18" charset="0"/>
              </a:rPr>
              <a:t>D</a:t>
            </a:r>
            <a:r>
              <a:rPr lang="en-US" altLang="en-US" sz="2400" i="1" baseline="-25000" dirty="0" err="1">
                <a:latin typeface="Times New Roman" pitchFamily="18" charset="0"/>
              </a:rPr>
              <a:t>n</a:t>
            </a:r>
            <a:r>
              <a:rPr lang="en-US" altLang="en-US" sz="2400" i="1" dirty="0"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schemeClr val="accent2"/>
                </a:solidFill>
              </a:rPr>
              <a:t>where</a:t>
            </a:r>
            <a:r>
              <a:rPr lang="en-US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en-US" sz="2400" i="1" dirty="0">
                <a:latin typeface="Times New Roman" pitchFamily="18" charset="0"/>
              </a:rPr>
              <a:t>D</a:t>
            </a:r>
            <a:r>
              <a:rPr lang="en-US" altLang="en-US" sz="2400" i="1" baseline="-25000" dirty="0">
                <a:latin typeface="Times New Roman" pitchFamily="18" charset="0"/>
              </a:rPr>
              <a:t>i</a:t>
            </a:r>
            <a:r>
              <a:rPr lang="en-US" altLang="en-US" sz="2400" i="1" dirty="0">
                <a:latin typeface="Times New Roman" pitchFamily="18" charset="0"/>
              </a:rPr>
              <a:t> = {v</a:t>
            </a:r>
            <a:r>
              <a:rPr lang="en-US" altLang="en-US" sz="2400" i="1" baseline="-25000" dirty="0">
                <a:latin typeface="Times New Roman" pitchFamily="18" charset="0"/>
              </a:rPr>
              <a:t>1</a:t>
            </a:r>
            <a:r>
              <a:rPr lang="en-US" altLang="en-US" sz="2400" i="1" dirty="0">
                <a:latin typeface="Times New Roman" pitchFamily="18" charset="0"/>
              </a:rPr>
              <a:t>, …, </a:t>
            </a:r>
            <a:r>
              <a:rPr lang="en-US" altLang="en-US" sz="2400" i="1" dirty="0" err="1">
                <a:latin typeface="Times New Roman" pitchFamily="18" charset="0"/>
              </a:rPr>
              <a:t>v</a:t>
            </a:r>
            <a:r>
              <a:rPr lang="en-US" altLang="en-US" sz="2400" i="1" baseline="-25000" dirty="0" err="1">
                <a:latin typeface="Times New Roman" pitchFamily="18" charset="0"/>
              </a:rPr>
              <a:t>k</a:t>
            </a:r>
            <a:r>
              <a:rPr lang="en-US" altLang="en-US" sz="2400" i="1" dirty="0">
                <a:latin typeface="Times New Roman" pitchFamily="18" charset="0"/>
              </a:rPr>
              <a:t>}</a:t>
            </a:r>
            <a:r>
              <a:rPr lang="en-US" altLang="en-US" sz="2000" i="1" dirty="0">
                <a:latin typeface="Times New Roman" pitchFamily="18" charset="0"/>
              </a:rPr>
              <a:t>	        	       </a:t>
            </a:r>
            <a:endParaRPr lang="en-US" altLang="en-US" sz="2000" i="1" dirty="0">
              <a:solidFill>
                <a:srgbClr val="C00000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altLang="en-US" sz="2400" i="1" dirty="0">
                <a:solidFill>
                  <a:schemeClr val="accent2"/>
                </a:solidFill>
              </a:rPr>
              <a:t>Finite set of constraints </a:t>
            </a:r>
            <a:r>
              <a:rPr lang="en-US" altLang="en-US" sz="2400" i="1" dirty="0">
                <a:latin typeface="Times New Roman" pitchFamily="18" charset="0"/>
              </a:rPr>
              <a:t>C</a:t>
            </a:r>
            <a:r>
              <a:rPr lang="en-US" altLang="en-US" sz="2400" i="1" baseline="-25000" dirty="0">
                <a:latin typeface="Times New Roman" pitchFamily="18" charset="0"/>
              </a:rPr>
              <a:t>1</a:t>
            </a:r>
            <a:r>
              <a:rPr lang="en-US" altLang="en-US" sz="2400" i="1" dirty="0">
                <a:latin typeface="Times New Roman" pitchFamily="18" charset="0"/>
              </a:rPr>
              <a:t>, C</a:t>
            </a:r>
            <a:r>
              <a:rPr lang="en-US" altLang="en-US" sz="2400" i="1" baseline="-25000" dirty="0">
                <a:latin typeface="Times New Roman" pitchFamily="18" charset="0"/>
              </a:rPr>
              <a:t>2</a:t>
            </a:r>
            <a:r>
              <a:rPr lang="en-US" altLang="en-US" sz="2400" i="1" dirty="0">
                <a:latin typeface="Times New Roman" pitchFamily="18" charset="0"/>
              </a:rPr>
              <a:t>, …, C</a:t>
            </a:r>
            <a:r>
              <a:rPr lang="en-US" altLang="en-US" sz="2400" i="1" baseline="-25000" dirty="0">
                <a:latin typeface="Times New Roman" pitchFamily="18" charset="0"/>
              </a:rPr>
              <a:t>m 	</a:t>
            </a:r>
            <a:endParaRPr lang="en-US" altLang="en-US" dirty="0">
              <a:latin typeface="Times New Roman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US" altLang="en-US" sz="2000" dirty="0"/>
              <a:t>Each </a:t>
            </a:r>
            <a:r>
              <a:rPr lang="en-US" altLang="en-US" sz="2000" i="1" dirty="0">
                <a:solidFill>
                  <a:schemeClr val="accent2"/>
                </a:solidFill>
              </a:rPr>
              <a:t>constraint </a:t>
            </a:r>
            <a:r>
              <a:rPr lang="en-US" altLang="en-US" sz="2000" i="1" dirty="0">
                <a:solidFill>
                  <a:schemeClr val="accent2"/>
                </a:solidFill>
                <a:latin typeface="Times New Roman" pitchFamily="18" charset="0"/>
              </a:rPr>
              <a:t>C</a:t>
            </a:r>
            <a:r>
              <a:rPr lang="en-US" altLang="en-US" sz="2000" i="1" baseline="-25000" dirty="0">
                <a:solidFill>
                  <a:schemeClr val="accent2"/>
                </a:solidFill>
                <a:latin typeface="Times New Roman" pitchFamily="18" charset="0"/>
              </a:rPr>
              <a:t>i</a:t>
            </a:r>
            <a:r>
              <a:rPr lang="en-US" altLang="en-US" sz="2000" i="1" dirty="0">
                <a:solidFill>
                  <a:schemeClr val="accent2"/>
                </a:solidFill>
              </a:rPr>
              <a:t> </a:t>
            </a:r>
            <a:r>
              <a:rPr lang="en-US" altLang="en-US" sz="2000" dirty="0"/>
              <a:t>limits the values that variables can take, e.g., </a:t>
            </a:r>
            <a:r>
              <a:rPr lang="en-US" altLang="en-US" sz="2000" i="1" dirty="0">
                <a:latin typeface="Times New Roman" pitchFamily="18" charset="0"/>
              </a:rPr>
              <a:t>X</a:t>
            </a:r>
            <a:r>
              <a:rPr lang="en-US" altLang="en-US" sz="2000" i="1" baseline="-25000" dirty="0">
                <a:latin typeface="Times New Roman" pitchFamily="18" charset="0"/>
              </a:rPr>
              <a:t>1 </a:t>
            </a:r>
            <a:r>
              <a:rPr lang="en-US" altLang="en-US" sz="2000" i="1" dirty="0">
                <a:latin typeface="Times New Roman" pitchFamily="18" charset="0"/>
              </a:rPr>
              <a:t>≠ X</a:t>
            </a:r>
            <a:r>
              <a:rPr lang="en-US" altLang="en-US" sz="2000" i="1" baseline="-25000" dirty="0">
                <a:latin typeface="Times New Roman" pitchFamily="18" charset="0"/>
              </a:rPr>
              <a:t>2 </a:t>
            </a:r>
            <a:r>
              <a:rPr lang="en-US" altLang="en-US" sz="2000" i="1" dirty="0">
                <a:latin typeface="Times New Roman" pitchFamily="18" charset="0"/>
              </a:rPr>
              <a:t> </a:t>
            </a:r>
            <a:r>
              <a:rPr lang="en-US" altLang="en-US" sz="2000" dirty="0"/>
              <a:t>A </a:t>
            </a:r>
            <a:r>
              <a:rPr lang="en-US" altLang="en-US" sz="2000" i="1" dirty="0">
                <a:solidFill>
                  <a:schemeClr val="accent2"/>
                </a:solidFill>
              </a:rPr>
              <a:t>state </a:t>
            </a:r>
            <a:r>
              <a:rPr lang="en-US" altLang="en-US" sz="2000" dirty="0"/>
              <a:t>is defined as an </a:t>
            </a:r>
            <a:r>
              <a:rPr lang="en-US" altLang="en-US" sz="2000" i="1" dirty="0">
                <a:solidFill>
                  <a:schemeClr val="accent2"/>
                </a:solidFill>
              </a:rPr>
              <a:t>assignment </a:t>
            </a:r>
            <a:r>
              <a:rPr lang="en-US" altLang="en-US" sz="2000" dirty="0"/>
              <a:t>of values to some or all variables.</a:t>
            </a:r>
          </a:p>
          <a:p>
            <a:pPr marL="0" indent="0"/>
            <a:r>
              <a:rPr lang="en-US" altLang="en-US" dirty="0"/>
              <a:t> A </a:t>
            </a:r>
            <a:r>
              <a:rPr lang="en-US" altLang="en-US" i="1" dirty="0">
                <a:solidFill>
                  <a:schemeClr val="accent2"/>
                </a:solidFill>
              </a:rPr>
              <a:t>consistent </a:t>
            </a:r>
            <a:r>
              <a:rPr lang="en-US" altLang="en-US" dirty="0"/>
              <a:t>assignment does not violate the constraints. </a:t>
            </a:r>
          </a:p>
          <a:p>
            <a:pPr marL="0" indent="0"/>
            <a:r>
              <a:rPr lang="en-US" altLang="en-US" dirty="0"/>
              <a:t> Example problem: Sudoku</a:t>
            </a:r>
          </a:p>
        </p:txBody>
      </p:sp>
    </p:spTree>
    <p:extLst>
      <p:ext uri="{BB962C8B-B14F-4D97-AF65-F5344CB8AC3E}">
        <p14:creationId xmlns:p14="http://schemas.microsoft.com/office/powerpoint/2010/main" val="1654180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17F06BB6-FE0F-4074-B2F7-B6CBFDCF0FDE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 b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Constraint satisfaction problems</a:t>
            </a:r>
            <a:endParaRPr lang="en-US" altLang="en-US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5105400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800" dirty="0"/>
              <a:t>An assignment is </a:t>
            </a:r>
            <a:r>
              <a:rPr lang="en-US" altLang="en-US" sz="2800" i="1" dirty="0">
                <a:solidFill>
                  <a:schemeClr val="accent2"/>
                </a:solidFill>
              </a:rPr>
              <a:t>complete </a:t>
            </a:r>
            <a:r>
              <a:rPr lang="en-US" altLang="en-US" sz="2800" dirty="0"/>
              <a:t>when every variable is assigned a value.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800" dirty="0"/>
              <a:t>A </a:t>
            </a:r>
            <a:r>
              <a:rPr lang="en-US" altLang="en-US" sz="2800" i="1" dirty="0">
                <a:solidFill>
                  <a:schemeClr val="accent2"/>
                </a:solidFill>
              </a:rPr>
              <a:t>solution </a:t>
            </a:r>
            <a:r>
              <a:rPr lang="en-US" altLang="en-US" sz="2800" dirty="0"/>
              <a:t>to a CSP is a </a:t>
            </a:r>
            <a:r>
              <a:rPr lang="en-US" altLang="en-US" sz="2800" i="1" dirty="0">
                <a:solidFill>
                  <a:schemeClr val="accent2"/>
                </a:solidFill>
              </a:rPr>
              <a:t>complete, </a:t>
            </a:r>
            <a:r>
              <a:rPr lang="en-US" altLang="en-US" sz="2800" dirty="0"/>
              <a:t>  </a:t>
            </a:r>
            <a:r>
              <a:rPr lang="en-US" altLang="en-US" sz="2800" i="1" dirty="0">
                <a:solidFill>
                  <a:schemeClr val="accent2"/>
                </a:solidFill>
              </a:rPr>
              <a:t>consistent</a:t>
            </a:r>
            <a:r>
              <a:rPr lang="en-US" altLang="en-US" sz="2800" dirty="0"/>
              <a:t> assignment.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800" dirty="0"/>
              <a:t>Solutions to CSPs can be found by a completely </a:t>
            </a:r>
            <a:r>
              <a:rPr lang="en-US" altLang="en-US" sz="2800" i="1" dirty="0">
                <a:solidFill>
                  <a:schemeClr val="accent2"/>
                </a:solidFill>
              </a:rPr>
              <a:t>general</a:t>
            </a:r>
            <a:r>
              <a:rPr lang="en-US" altLang="en-US" sz="2800" i="1" dirty="0"/>
              <a:t> </a:t>
            </a:r>
            <a:r>
              <a:rPr lang="en-US" altLang="en-US" sz="2800" i="1" dirty="0">
                <a:solidFill>
                  <a:schemeClr val="accent2"/>
                </a:solidFill>
              </a:rPr>
              <a:t>purpose</a:t>
            </a:r>
            <a:r>
              <a:rPr lang="en-US" altLang="en-US" sz="2800" dirty="0"/>
              <a:t> algorithm, given only the formal specification of the CSP</a:t>
            </a:r>
            <a:r>
              <a:rPr lang="en-US" altLang="en-US" sz="2800" i="1" dirty="0">
                <a:solidFill>
                  <a:schemeClr val="accent2"/>
                </a:solidFill>
              </a:rPr>
              <a:t>.</a:t>
            </a:r>
            <a:endParaRPr lang="en-US" alt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en-US" sz="2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dirty="0"/>
              <a:t>Beyond our scope: CSPs that require a solution that maximizes an </a:t>
            </a:r>
            <a:r>
              <a:rPr lang="en-US" altLang="en-US" i="1" dirty="0">
                <a:solidFill>
                  <a:schemeClr val="accent2"/>
                </a:solidFill>
              </a:rPr>
              <a:t>objective function</a:t>
            </a:r>
            <a:r>
              <a:rPr lang="en-US" altLang="en-US" dirty="0"/>
              <a:t>. 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7150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17F06BB6-FE0F-4074-B2F7-B6CBFDCF0FDE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 b="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Applications</a:t>
            </a:r>
            <a:endParaRPr lang="en-US" altLang="en-US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 coloring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Scheduling problems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Job shop scheduling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Scheduling the Hubble Space Telescope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Floor planning for </a:t>
            </a:r>
            <a:r>
              <a:rPr lang="en-US" altLang="en-US" dirty="0" smtClean="0"/>
              <a:t>VLSI 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Sudoku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2978150"/>
            <a:ext cx="2616200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560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030B26C3-1CFF-49ED-A549-EB2CE820B46F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b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Map-coloring</a:t>
            </a:r>
          </a:p>
        </p:txBody>
      </p:sp>
      <p:pic>
        <p:nvPicPr>
          <p:cNvPr id="17413" name="Picture 5" descr="austra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37814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913188"/>
            <a:ext cx="7772400" cy="1954212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en-US" sz="20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200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000">
                <a:solidFill>
                  <a:schemeClr val="accent2"/>
                </a:solidFill>
              </a:rPr>
              <a:t>Variables:	</a:t>
            </a:r>
            <a:r>
              <a:rPr lang="en-US" altLang="en-US" sz="2000"/>
              <a:t> </a:t>
            </a:r>
            <a:r>
              <a:rPr lang="en-US" altLang="en-US" sz="2000" i="1"/>
              <a:t>WA, NT, Q, NSW, V, SA, T</a:t>
            </a:r>
            <a:r>
              <a:rPr lang="en-US" altLang="en-US" sz="2000"/>
              <a:t> 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solidFill>
                  <a:schemeClr val="accent2"/>
                </a:solidFill>
              </a:rPr>
              <a:t>Domains:	</a:t>
            </a:r>
            <a:r>
              <a:rPr lang="en-US" altLang="en-US" sz="2000"/>
              <a:t> </a:t>
            </a:r>
            <a:r>
              <a:rPr lang="en-US" altLang="en-US" sz="2000" i="1"/>
              <a:t>D</a:t>
            </a:r>
            <a:r>
              <a:rPr lang="en-US" altLang="en-US" sz="2000" i="1" baseline="-25000"/>
              <a:t>i</a:t>
            </a:r>
            <a:r>
              <a:rPr lang="en-US" altLang="en-US" sz="2000"/>
              <a:t> = {red,green,blue}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solidFill>
                  <a:schemeClr val="accent2"/>
                </a:solidFill>
              </a:rPr>
              <a:t>Constraints</a:t>
            </a:r>
            <a:r>
              <a:rPr lang="en-US" altLang="en-US" sz="2000"/>
              <a:t>: adjacent regions must have different colors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e.g., WA </a:t>
            </a:r>
            <a:r>
              <a:rPr lang="en-US" altLang="en-US">
                <a:cs typeface="Arial" charset="0"/>
              </a:rPr>
              <a:t>≠</a:t>
            </a:r>
            <a:r>
              <a:rPr lang="en-US" altLang="en-US"/>
              <a:t> NT</a:t>
            </a:r>
          </a:p>
          <a:p>
            <a:pPr lvl="2">
              <a:lnSpc>
                <a:spcPct val="80000"/>
              </a:lnSpc>
            </a:pPr>
            <a:r>
              <a:rPr lang="en-US" altLang="en-US"/>
              <a:t>So (WA,NT) must be in {(red,green),(red,blue),(green,red), …} </a:t>
            </a:r>
          </a:p>
        </p:txBody>
      </p:sp>
    </p:spTree>
    <p:extLst>
      <p:ext uri="{BB962C8B-B14F-4D97-AF65-F5344CB8AC3E}">
        <p14:creationId xmlns:p14="http://schemas.microsoft.com/office/powerpoint/2010/main" val="3526714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84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FD21D41D-4895-4CEE-A7FE-354631928584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b="0"/>
          </a:p>
        </p:txBody>
      </p:sp>
      <p:pic>
        <p:nvPicPr>
          <p:cNvPr id="18436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95400"/>
            <a:ext cx="37814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Map-coloring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97363"/>
            <a:ext cx="8077200" cy="1570037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altLang="en-US" dirty="0">
                <a:solidFill>
                  <a:schemeClr val="accent2"/>
                </a:solidFill>
              </a:rPr>
              <a:t>Solutions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FF0000"/>
                </a:solidFill>
              </a:rPr>
              <a:t>complete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consistent</a:t>
            </a:r>
            <a:r>
              <a:rPr lang="en-US" altLang="en-US" dirty="0"/>
              <a:t> assignments</a:t>
            </a:r>
          </a:p>
          <a:p>
            <a:pPr lvl="1"/>
            <a:r>
              <a:rPr lang="en-US" altLang="en-US" dirty="0"/>
              <a:t>e.g., WA = red, NT = </a:t>
            </a:r>
            <a:r>
              <a:rPr lang="en-US" altLang="en-US" dirty="0" err="1"/>
              <a:t>green,Q</a:t>
            </a:r>
            <a:r>
              <a:rPr lang="en-US" altLang="en-US" dirty="0"/>
              <a:t> = red, NSW = green,</a:t>
            </a:r>
            <a:br>
              <a:rPr lang="en-US" altLang="en-US" dirty="0"/>
            </a:br>
            <a:r>
              <a:rPr lang="en-US" altLang="en-US" dirty="0"/>
              <a:t>         V = red, SA = blue, T = green</a:t>
            </a:r>
          </a:p>
        </p:txBody>
      </p:sp>
    </p:spTree>
    <p:extLst>
      <p:ext uri="{BB962C8B-B14F-4D97-AF65-F5344CB8AC3E}">
        <p14:creationId xmlns:p14="http://schemas.microsoft.com/office/powerpoint/2010/main" val="1257752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Shape </a:t>
            </a:r>
            <a:r>
              <a:rPr lang="en-US" dirty="0" smtClean="0"/>
              <a:t>of Search</a:t>
            </a:r>
            <a:endParaRPr lang="en-US" dirty="0"/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0" y="1295399"/>
            <a:ext cx="5791200" cy="493083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Breadth First Search</a:t>
            </a:r>
            <a:r>
              <a:rPr lang="en-US" b="0" dirty="0"/>
              <a:t> explores equally in all directions</a:t>
            </a:r>
            <a:r>
              <a:rPr lang="en-US" b="0" dirty="0" smtClean="0"/>
              <a:t>.</a:t>
            </a:r>
            <a:r>
              <a:rPr lang="en-US" b="0" dirty="0"/>
              <a:t> </a:t>
            </a:r>
            <a:r>
              <a:rPr lang="en-US" b="0" dirty="0" smtClean="0"/>
              <a:t> It’s frontier is implemented as a FIFO queue</a:t>
            </a:r>
            <a:r>
              <a:rPr lang="en-US" b="0" dirty="0" smtClean="0"/>
              <a:t>.  It is applicable to unweighted graphs.</a:t>
            </a:r>
            <a:br>
              <a:rPr lang="en-US" b="0" dirty="0" smtClean="0"/>
            </a:br>
            <a:r>
              <a:rPr lang="en-US" b="0" dirty="0" smtClean="0"/>
              <a:t> </a:t>
            </a:r>
            <a:endParaRPr lang="en-US" b="0" i="1" dirty="0" smtClean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/>
              <a:t>Uniform Cost Search</a:t>
            </a:r>
            <a:r>
              <a:rPr lang="en-US" b="0" dirty="0"/>
              <a:t> lets us prioritize which paths to explore. Instead of exploring all possible paths equally, it favors lower cost paths. </a:t>
            </a:r>
            <a:r>
              <a:rPr lang="en-US" b="0" dirty="0" smtClean="0"/>
              <a:t> It’s frontier is a </a:t>
            </a:r>
            <a:r>
              <a:rPr lang="en-US" b="0" dirty="0"/>
              <a:t>priority </a:t>
            </a:r>
            <a:r>
              <a:rPr lang="en-US" b="0" dirty="0" smtClean="0"/>
              <a:t>queue.</a:t>
            </a:r>
            <a:endParaRPr lang="en-US" b="0" dirty="0" smtClean="0"/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A*</a:t>
            </a:r>
            <a:r>
              <a:rPr lang="en-US" b="0" dirty="0"/>
              <a:t> </a:t>
            </a:r>
            <a:r>
              <a:rPr lang="en-US" b="0" dirty="0" smtClean="0"/>
              <a:t>prioritizes paths that seem to be leading towards the goal.  It uses a priority queue sorted based on a combination of path cost plus a heuristic cost to the goal.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43200"/>
            <a:ext cx="2190750" cy="2391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218898"/>
            <a:ext cx="1581150" cy="1706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091293"/>
            <a:ext cx="1336345" cy="17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9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Benefits of CSP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r>
              <a:rPr lang="en-US" altLang="en-US" dirty="0"/>
              <a:t>Clean specification of many problems, generic goal, successor function &amp; heuristics</a:t>
            </a:r>
          </a:p>
          <a:p>
            <a:pPr lvl="1"/>
            <a:r>
              <a:rPr lang="en-US" altLang="en-US" dirty="0"/>
              <a:t>Just represent problem as a CSP &amp; solve with general package</a:t>
            </a:r>
          </a:p>
          <a:p>
            <a:endParaRPr lang="en-US" altLang="en-US" sz="1100" dirty="0"/>
          </a:p>
          <a:p>
            <a:r>
              <a:rPr lang="en-US" altLang="en-US" dirty="0"/>
              <a:t>CSP “knows” which variables violate a constraint</a:t>
            </a:r>
          </a:p>
          <a:p>
            <a:pPr lvl="1"/>
            <a:r>
              <a:rPr lang="en-US" altLang="en-US" dirty="0"/>
              <a:t>And hence where to focus the search</a:t>
            </a:r>
          </a:p>
          <a:p>
            <a:pPr marL="457200" lvl="1" indent="0">
              <a:buNone/>
            </a:pPr>
            <a:endParaRPr lang="en-US" altLang="en-US" dirty="0"/>
          </a:p>
          <a:p>
            <a:r>
              <a:rPr lang="en-US" altLang="en-US" i="1" dirty="0"/>
              <a:t>CSPs: </a:t>
            </a:r>
            <a:r>
              <a:rPr lang="en-US" altLang="en-US" dirty="0"/>
              <a:t>Automatically prune off all branches that violate constraints</a:t>
            </a:r>
          </a:p>
          <a:p>
            <a:pPr lvl="1"/>
            <a:r>
              <a:rPr lang="en-US" altLang="en-US" dirty="0"/>
              <a:t>(State space search could do this only by </a:t>
            </a:r>
            <a:r>
              <a:rPr lang="en-US" altLang="en-US" i="1" dirty="0"/>
              <a:t>hand-building constraints into the successor function)</a:t>
            </a:r>
          </a:p>
          <a:p>
            <a:pPr lvl="1"/>
            <a:endParaRPr lang="en-US" altLang="en-US" sz="1200" i="1" dirty="0"/>
          </a:p>
        </p:txBody>
      </p:sp>
      <p:sp>
        <p:nvSpPr>
          <p:cNvPr id="2662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E2D822BD-B603-4110-A680-971FE3D2FAE6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320670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1"/>
          <p:cNvGrpSpPr>
            <a:grpSpLocks/>
          </p:cNvGrpSpPr>
          <p:nvPr/>
        </p:nvGrpSpPr>
        <p:grpSpPr bwMode="auto">
          <a:xfrm>
            <a:off x="5753100" y="2267530"/>
            <a:ext cx="3276600" cy="2809875"/>
            <a:chOff x="5582602" y="2362292"/>
            <a:chExt cx="3276600" cy="2809875"/>
          </a:xfrm>
        </p:grpSpPr>
        <p:pic>
          <p:nvPicPr>
            <p:cNvPr id="2048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13994" r="3999"/>
            <a:stretch>
              <a:fillRect/>
            </a:stretch>
          </p:blipFill>
          <p:spPr bwMode="auto">
            <a:xfrm>
              <a:off x="5582602" y="2362292"/>
              <a:ext cx="3276600" cy="280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Text Box 7"/>
            <p:cNvSpPr txBox="1">
              <a:spLocks noChangeArrowheads="1"/>
            </p:cNvSpPr>
            <p:nvPr/>
          </p:nvSpPr>
          <p:spPr bwMode="auto">
            <a:xfrm rot="-1760480">
              <a:off x="5942914" y="26865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WA </a:t>
              </a:r>
              <a:r>
                <a:rPr lang="en-US" altLang="en-US" sz="1200" b="0" i="1">
                  <a:sym typeface="Symbol" pitchFamily="18" charset="2"/>
                </a:rPr>
                <a:t> NT</a:t>
              </a:r>
            </a:p>
          </p:txBody>
        </p:sp>
        <p:sp>
          <p:nvSpPr>
            <p:cNvPr id="20490" name="Text Box 8"/>
            <p:cNvSpPr txBox="1">
              <a:spLocks noChangeArrowheads="1"/>
            </p:cNvSpPr>
            <p:nvPr/>
          </p:nvSpPr>
          <p:spPr bwMode="auto">
            <a:xfrm rot="1474959">
              <a:off x="6019114" y="35247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WA </a:t>
              </a:r>
              <a:r>
                <a:rPr lang="en-US" altLang="en-US" sz="1200" b="0" i="1">
                  <a:sym typeface="Symbol" pitchFamily="18" charset="2"/>
                </a:rPr>
                <a:t> SA</a:t>
              </a:r>
            </a:p>
          </p:txBody>
        </p:sp>
        <p:sp>
          <p:nvSpPr>
            <p:cNvPr id="20491" name="Text Box 10"/>
            <p:cNvSpPr txBox="1">
              <a:spLocks noChangeArrowheads="1"/>
            </p:cNvSpPr>
            <p:nvPr/>
          </p:nvSpPr>
          <p:spPr bwMode="auto">
            <a:xfrm rot="4957574">
              <a:off x="6842233" y="3158868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NT </a:t>
              </a:r>
              <a:r>
                <a:rPr lang="en-US" altLang="en-US" sz="1200" b="0" i="1">
                  <a:sym typeface="Symbol" pitchFamily="18" charset="2"/>
                </a:rPr>
                <a:t> SA</a:t>
              </a:r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 rot="632895">
              <a:off x="7238314" y="26103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NT </a:t>
              </a:r>
              <a:r>
                <a:rPr lang="en-US" altLang="en-US" sz="1200" b="0" i="1">
                  <a:sym typeface="Symbol" pitchFamily="18" charset="2"/>
                </a:rPr>
                <a:t> Q</a:t>
              </a:r>
            </a:p>
          </p:txBody>
        </p:sp>
      </p:grpSp>
      <p:sp>
        <p:nvSpPr>
          <p:cNvPr id="27650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04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02D16E60-C322-4D7B-AB7C-033BB11C9BA5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 b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CSP Representations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6705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Constraint graph: 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nodes </a:t>
            </a:r>
            <a:r>
              <a:rPr lang="en-US" altLang="en-US" dirty="0"/>
              <a:t>are variables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arcs </a:t>
            </a:r>
            <a:r>
              <a:rPr lang="en-US" altLang="en-US" dirty="0"/>
              <a:t>are  (binary)  constraints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Standard representation pattern: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variables with values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b="1" i="1" dirty="0">
              <a:solidFill>
                <a:schemeClr val="accent2"/>
              </a:solidFill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Constraint graph </a:t>
            </a:r>
            <a:r>
              <a:rPr lang="en-US" altLang="en-US" sz="2000" dirty="0"/>
              <a:t>simplifies search.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/>
              <a:t>e.g. Tasmania is an independent </a:t>
            </a:r>
            <a:r>
              <a:rPr lang="en-US" altLang="en-US" b="1" dirty="0" err="1"/>
              <a:t>subproblem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This problem: A </a:t>
            </a:r>
            <a:r>
              <a:rPr lang="en-US" altLang="en-US" i="1" dirty="0">
                <a:solidFill>
                  <a:srgbClr val="00B0F0"/>
                </a:solidFill>
              </a:rPr>
              <a:t>binary</a:t>
            </a:r>
            <a:r>
              <a:rPr lang="en-US" altLang="en-US" i="1" dirty="0">
                <a:solidFill>
                  <a:schemeClr val="accent2"/>
                </a:solidFill>
              </a:rPr>
              <a:t> CSP: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each constraint relates two variables</a:t>
            </a:r>
          </a:p>
          <a:p>
            <a:pPr>
              <a:lnSpc>
                <a:spcPct val="90000"/>
              </a:lnSpc>
            </a:pPr>
            <a:endParaRPr lang="en-US" altLang="en-US" sz="25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</p:txBody>
      </p:sp>
      <p:pic>
        <p:nvPicPr>
          <p:cNvPr id="20487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8" y="304800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684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97850D58-BF4A-4967-8DB3-8B0DC545B56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b="0"/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Varieties of CSPs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Discrete variables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finite domains:</a:t>
            </a:r>
          </a:p>
          <a:p>
            <a:pPr lvl="2">
              <a:lnSpc>
                <a:spcPct val="90000"/>
              </a:lnSpc>
            </a:pPr>
            <a:r>
              <a:rPr lang="en-US" altLang="en-US" i="1" dirty="0"/>
              <a:t>n</a:t>
            </a:r>
            <a:r>
              <a:rPr lang="en-US" altLang="en-US" dirty="0"/>
              <a:t> variables, domain size </a:t>
            </a:r>
            <a:r>
              <a:rPr lang="en-US" altLang="en-US" i="1" dirty="0"/>
              <a:t>d </a:t>
            </a:r>
            <a:r>
              <a:rPr lang="en-US" altLang="en-US" i="1" dirty="0">
                <a:sym typeface="Wingdings" charset="2"/>
              </a:rPr>
              <a:t> </a:t>
            </a:r>
            <a:r>
              <a:rPr lang="en-US" altLang="en-US" i="1" dirty="0"/>
              <a:t>O(</a:t>
            </a:r>
            <a:r>
              <a:rPr lang="en-US" altLang="en-US" i="1" dirty="0" err="1"/>
              <a:t>d</a:t>
            </a:r>
            <a:r>
              <a:rPr lang="en-US" altLang="en-US" i="1" baseline="30000" dirty="0" err="1"/>
              <a:t>n</a:t>
            </a:r>
            <a:r>
              <a:rPr lang="en-US" altLang="en-US" i="1" dirty="0"/>
              <a:t>) </a:t>
            </a:r>
            <a:r>
              <a:rPr lang="en-US" altLang="en-US" dirty="0"/>
              <a:t>complete assignments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Boolean CSPs, includes Boolean </a:t>
            </a:r>
            <a:r>
              <a:rPr lang="en-US" altLang="en-US" dirty="0" err="1"/>
              <a:t>satisfiability</a:t>
            </a:r>
            <a:r>
              <a:rPr lang="en-US" altLang="en-US" dirty="0"/>
              <a:t> (NP-complete)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infinite domains: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integers, strings, etc.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e.g., job scheduling, variables are start/end days for each job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need a constraint language, e.g., </a:t>
            </a:r>
            <a:r>
              <a:rPr lang="en-US" altLang="en-US" i="1" dirty="0"/>
              <a:t>StartJob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 + 5 </a:t>
            </a:r>
            <a:r>
              <a:rPr lang="en-US" altLang="en-US" i="1" dirty="0">
                <a:cs typeface="Arial" charset="0"/>
              </a:rPr>
              <a:t>≤ </a:t>
            </a:r>
            <a:r>
              <a:rPr lang="en-US" altLang="en-US" i="1" dirty="0"/>
              <a:t>StartJob</a:t>
            </a:r>
            <a:r>
              <a:rPr lang="en-US" altLang="en-US" i="1" baseline="-25000" dirty="0"/>
              <a:t>3</a:t>
            </a:r>
          </a:p>
          <a:p>
            <a:pPr lvl="2">
              <a:lnSpc>
                <a:spcPct val="90000"/>
              </a:lnSpc>
            </a:pPr>
            <a:endParaRPr lang="en-US" altLang="en-US" i="1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Continuous variables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start/end times for Hubble Space Telescope observations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linear constraints solvable in polynomial time by linear programming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81000" y="4267200"/>
            <a:ext cx="8382000" cy="17526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943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D923594A-B1DC-4998-82E2-00BFDBF5BDB5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 b="0"/>
          </a:p>
        </p:txBody>
      </p:sp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Varieties of constraints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Unary </a:t>
            </a:r>
            <a:r>
              <a:rPr lang="en-US" altLang="en-US" dirty="0"/>
              <a:t>constraints involve a single variable,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SA </a:t>
            </a:r>
            <a:r>
              <a:rPr lang="en-US" altLang="en-US" dirty="0">
                <a:cs typeface="Arial" charset="0"/>
              </a:rPr>
              <a:t>≠</a:t>
            </a:r>
            <a:r>
              <a:rPr lang="en-US" altLang="en-US" dirty="0"/>
              <a:t> green</a:t>
            </a:r>
          </a:p>
          <a:p>
            <a:pPr>
              <a:lnSpc>
                <a:spcPct val="90000"/>
              </a:lnSpc>
            </a:pPr>
            <a:endParaRPr lang="en-US" altLang="en-US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Binary </a:t>
            </a:r>
            <a:r>
              <a:rPr lang="en-US" altLang="en-US" dirty="0"/>
              <a:t>constraints involve pairs of variables,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SA </a:t>
            </a:r>
            <a:r>
              <a:rPr lang="en-US" altLang="en-US" dirty="0">
                <a:cs typeface="Arial" charset="0"/>
              </a:rPr>
              <a:t>≠</a:t>
            </a:r>
            <a:r>
              <a:rPr lang="en-US" altLang="en-US" dirty="0"/>
              <a:t> WA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Higher-order</a:t>
            </a:r>
            <a:r>
              <a:rPr lang="en-US" altLang="en-US" dirty="0"/>
              <a:t> constraints involve 3 or more variables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crypt-arithmetic column constraints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Preference </a:t>
            </a:r>
            <a:r>
              <a:rPr lang="en-US" altLang="en-US" dirty="0"/>
              <a:t>(soft constraints) e.g. </a:t>
            </a:r>
            <a:r>
              <a:rPr lang="en-US" altLang="en-US" i="1" dirty="0">
                <a:solidFill>
                  <a:schemeClr val="accent2"/>
                </a:solidFill>
              </a:rPr>
              <a:t>red</a:t>
            </a:r>
            <a:r>
              <a:rPr lang="en-US" altLang="en-US" dirty="0">
                <a:solidFill>
                  <a:schemeClr val="accent2"/>
                </a:solidFill>
              </a:rPr>
              <a:t> is better than </a:t>
            </a:r>
            <a:r>
              <a:rPr lang="en-US" altLang="en-US" i="1" dirty="0">
                <a:solidFill>
                  <a:schemeClr val="accent2"/>
                </a:solidFill>
              </a:rPr>
              <a:t>green</a:t>
            </a:r>
            <a:r>
              <a:rPr lang="en-US" altLang="en-US" dirty="0"/>
              <a:t> can be represented by a cost for each variable assignment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Constrained optimization</a:t>
            </a:r>
            <a:r>
              <a:rPr lang="en-US" altLang="en-US" dirty="0"/>
              <a:t> problems.</a:t>
            </a:r>
            <a:endParaRPr lang="en-US" altLang="en-US" sz="18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81000" y="4572000"/>
            <a:ext cx="8382000" cy="1447800"/>
          </a:xfrm>
          <a:prstGeom prst="rect">
            <a:avLst/>
          </a:prstGeom>
          <a:solidFill>
            <a:schemeClr val="bg1">
              <a:alpha val="49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849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9AD8280B-6151-40CE-AA2D-6FE6E75C2640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 b="0"/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Idea 1: CSP as a search problem</a:t>
            </a:r>
            <a:endParaRPr lang="en-US" altLang="en-US" sz="3600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r>
              <a:rPr lang="en-US" altLang="en-US" sz="2800" dirty="0"/>
              <a:t>A CSP can easily be expressed as a search problem</a:t>
            </a:r>
          </a:p>
          <a:p>
            <a:pPr lvl="1"/>
            <a:r>
              <a:rPr lang="en-US" altLang="en-US" sz="2400" i="1" dirty="0">
                <a:solidFill>
                  <a:schemeClr val="accent2"/>
                </a:solidFill>
              </a:rPr>
              <a:t>Initial State: </a:t>
            </a:r>
            <a:r>
              <a:rPr lang="en-US" altLang="en-US" sz="2400" dirty="0"/>
              <a:t>the empty assignment {}.</a:t>
            </a:r>
          </a:p>
          <a:p>
            <a:pPr lvl="1"/>
            <a:r>
              <a:rPr lang="en-US" altLang="en-US" sz="2400" i="1" dirty="0">
                <a:solidFill>
                  <a:schemeClr val="accent2"/>
                </a:solidFill>
              </a:rPr>
              <a:t>Successor function: </a:t>
            </a:r>
            <a:r>
              <a:rPr lang="en-US" altLang="en-US" sz="2400" dirty="0"/>
              <a:t>Assign value to any unassigned variable </a:t>
            </a:r>
            <a:r>
              <a:rPr lang="en-US" altLang="en-US" sz="2400" i="1" dirty="0"/>
              <a:t>provided that there is not a constraint conflict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i="1" dirty="0">
                <a:solidFill>
                  <a:schemeClr val="accent2"/>
                </a:solidFill>
              </a:rPr>
              <a:t>Goal test: </a:t>
            </a:r>
            <a:r>
              <a:rPr lang="en-US" altLang="en-US" sz="2400" dirty="0"/>
              <a:t>the current assignment is complete.</a:t>
            </a:r>
          </a:p>
          <a:p>
            <a:pPr lvl="1"/>
            <a:r>
              <a:rPr lang="en-US" altLang="en-US" sz="2400" i="1" dirty="0">
                <a:solidFill>
                  <a:schemeClr val="accent2"/>
                </a:solidFill>
              </a:rPr>
              <a:t>Path cost: </a:t>
            </a:r>
            <a:r>
              <a:rPr lang="en-US" altLang="en-US" sz="2400" dirty="0"/>
              <a:t>a constant cost for every step.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Solution is always found at depth </a:t>
            </a:r>
            <a:r>
              <a:rPr lang="en-US" altLang="en-US" i="1" dirty="0"/>
              <a:t>n</a:t>
            </a:r>
            <a:r>
              <a:rPr lang="en-US" altLang="en-US" dirty="0"/>
              <a:t>, for </a:t>
            </a:r>
            <a:r>
              <a:rPr lang="en-US" altLang="en-US" i="1" dirty="0"/>
              <a:t>n</a:t>
            </a:r>
            <a:r>
              <a:rPr lang="en-US" altLang="en-US" dirty="0"/>
              <a:t> variables</a:t>
            </a:r>
          </a:p>
          <a:p>
            <a:pPr lvl="1"/>
            <a:r>
              <a:rPr lang="en-US" altLang="en-US" sz="2100" dirty="0"/>
              <a:t>Hence Depth First Search can be used</a:t>
            </a:r>
          </a:p>
        </p:txBody>
      </p:sp>
    </p:spTree>
    <p:extLst>
      <p:ext uri="{BB962C8B-B14F-4D97-AF65-F5344CB8AC3E}">
        <p14:creationId xmlns:p14="http://schemas.microsoft.com/office/powerpoint/2010/main" val="30716472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209064C1-4644-471F-B526-7DBF62B7C767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/>
              <a:t>Backtracking</a:t>
            </a:r>
            <a:r>
              <a:rPr lang="en-US" altLang="en-US" dirty="0"/>
              <a:t> search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Note that variable assignments are </a:t>
            </a:r>
            <a:r>
              <a:rPr lang="en-US" altLang="en-US" sz="2000" i="1" dirty="0">
                <a:solidFill>
                  <a:schemeClr val="accent2"/>
                </a:solidFill>
              </a:rPr>
              <a:t>commutative</a:t>
            </a:r>
            <a:endParaRPr lang="en-US" altLang="en-US" sz="2000" dirty="0"/>
          </a:p>
          <a:p>
            <a:pPr lvl="1">
              <a:lnSpc>
                <a:spcPct val="80000"/>
              </a:lnSpc>
            </a:pPr>
            <a:r>
              <a:rPr lang="en-US" altLang="en-US" sz="1800" dirty="0" err="1"/>
              <a:t>Eg</a:t>
            </a:r>
            <a:r>
              <a:rPr lang="en-US" altLang="en-US" sz="1800" dirty="0"/>
              <a:t> </a:t>
            </a:r>
            <a:r>
              <a:rPr lang="en-US" altLang="en-US" sz="1800" i="1" dirty="0">
                <a:solidFill>
                  <a:schemeClr val="accent2"/>
                </a:solidFill>
              </a:rPr>
              <a:t>[ step 1: </a:t>
            </a:r>
            <a:r>
              <a:rPr lang="en-US" altLang="en-US" sz="1800" b="1" i="1" dirty="0">
                <a:solidFill>
                  <a:schemeClr val="accent2"/>
                </a:solidFill>
              </a:rPr>
              <a:t>WA = red</a:t>
            </a:r>
            <a:r>
              <a:rPr lang="en-US" altLang="en-US" sz="1800" i="1" dirty="0">
                <a:solidFill>
                  <a:schemeClr val="accent2"/>
                </a:solidFill>
              </a:rPr>
              <a:t>; step 2: </a:t>
            </a:r>
            <a:r>
              <a:rPr lang="en-US" altLang="en-US" sz="1800" b="1" i="1" dirty="0">
                <a:solidFill>
                  <a:schemeClr val="accent2"/>
                </a:solidFill>
              </a:rPr>
              <a:t>NT = green</a:t>
            </a:r>
            <a:r>
              <a:rPr lang="en-US" altLang="en-US" sz="1800" i="1" dirty="0">
                <a:solidFill>
                  <a:schemeClr val="accent2"/>
                </a:solidFill>
              </a:rPr>
              <a:t> ] </a:t>
            </a:r>
            <a:br>
              <a:rPr lang="en-US" altLang="en-US" sz="1800" i="1" dirty="0">
                <a:solidFill>
                  <a:schemeClr val="accent2"/>
                </a:solidFill>
              </a:rPr>
            </a:br>
            <a:r>
              <a:rPr lang="en-US" altLang="en-US" sz="1800" dirty="0"/>
              <a:t>equivalent to  </a:t>
            </a:r>
            <a:r>
              <a:rPr lang="en-US" altLang="en-US" sz="1800" i="1" dirty="0">
                <a:solidFill>
                  <a:schemeClr val="accent2"/>
                </a:solidFill>
              </a:rPr>
              <a:t>[ step 1: </a:t>
            </a:r>
            <a:r>
              <a:rPr lang="en-US" altLang="en-US" sz="1800" b="1" i="1" dirty="0">
                <a:solidFill>
                  <a:schemeClr val="accent2"/>
                </a:solidFill>
              </a:rPr>
              <a:t>NT = green</a:t>
            </a:r>
            <a:r>
              <a:rPr lang="en-US" altLang="en-US" sz="1800" i="1" dirty="0">
                <a:solidFill>
                  <a:schemeClr val="accent2"/>
                </a:solidFill>
              </a:rPr>
              <a:t>; step 2: </a:t>
            </a:r>
            <a:r>
              <a:rPr lang="en-US" altLang="en-US" sz="1800" b="1" i="1" dirty="0">
                <a:solidFill>
                  <a:schemeClr val="accent2"/>
                </a:solidFill>
              </a:rPr>
              <a:t>WA = red</a:t>
            </a:r>
            <a:r>
              <a:rPr lang="en-US" altLang="en-US" sz="1800" i="1" dirty="0">
                <a:solidFill>
                  <a:schemeClr val="accent2"/>
                </a:solidFill>
              </a:rPr>
              <a:t> ]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Therefore, a </a:t>
            </a:r>
            <a:r>
              <a:rPr lang="en-US" altLang="en-US" sz="1800" i="1" dirty="0">
                <a:solidFill>
                  <a:schemeClr val="accent2"/>
                </a:solidFill>
              </a:rPr>
              <a:t>tree search, </a:t>
            </a:r>
            <a:r>
              <a:rPr lang="en-US" altLang="en-US" sz="1800" dirty="0"/>
              <a:t>not a </a:t>
            </a:r>
            <a:r>
              <a:rPr lang="en-US" altLang="en-US" sz="1800" i="1" dirty="0">
                <a:solidFill>
                  <a:schemeClr val="accent2"/>
                </a:solidFill>
              </a:rPr>
              <a:t>graph search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Only need to consider assignments to a single variable at each node</a:t>
            </a:r>
          </a:p>
          <a:p>
            <a:pPr lvl="1">
              <a:lnSpc>
                <a:spcPct val="8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b = d</a:t>
            </a:r>
            <a:r>
              <a:rPr lang="en-US" altLang="en-US" sz="1400" i="1" dirty="0">
                <a:solidFill>
                  <a:schemeClr val="accent2"/>
                </a:solidFill>
              </a:rPr>
              <a:t>  </a:t>
            </a:r>
            <a:r>
              <a:rPr lang="en-US" altLang="en-US" dirty="0"/>
              <a:t>and there are </a:t>
            </a:r>
            <a:r>
              <a:rPr lang="en-US" altLang="en-US" sz="2400" i="1" dirty="0" err="1">
                <a:solidFill>
                  <a:schemeClr val="accent2"/>
                </a:solidFill>
              </a:rPr>
              <a:t>d</a:t>
            </a:r>
            <a:r>
              <a:rPr lang="en-US" altLang="en-US" sz="2400" i="1" baseline="30000" dirty="0" err="1">
                <a:solidFill>
                  <a:schemeClr val="accent2"/>
                </a:solidFill>
              </a:rPr>
              <a:t>n</a:t>
            </a:r>
            <a:r>
              <a:rPr lang="en-US" altLang="en-US" dirty="0"/>
              <a:t> leaves </a:t>
            </a:r>
            <a:r>
              <a:rPr lang="en-US" altLang="en-US" i="1" dirty="0"/>
              <a:t>(n variables, domain size d )</a:t>
            </a:r>
          </a:p>
          <a:p>
            <a:pPr lvl="1"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Depth-first search for CSPs with single-variable assignments is called </a:t>
            </a:r>
            <a:r>
              <a:rPr lang="en-US" altLang="en-US" i="1" dirty="0">
                <a:solidFill>
                  <a:schemeClr val="accent2"/>
                </a:solidFill>
              </a:rPr>
              <a:t>backtracking </a:t>
            </a:r>
            <a:r>
              <a:rPr lang="en-US" altLang="en-US" dirty="0"/>
              <a:t>search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Backtracking search is the basic </a:t>
            </a:r>
            <a:r>
              <a:rPr lang="en-US" altLang="en-US" sz="2000" i="1" dirty="0"/>
              <a:t>uninformed</a:t>
            </a:r>
            <a:r>
              <a:rPr lang="en-US" altLang="en-US" sz="2000" dirty="0"/>
              <a:t> algorithm for CSPs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Can solve </a:t>
            </a:r>
            <a:r>
              <a:rPr lang="en-US" altLang="en-US" sz="2000" i="1" dirty="0"/>
              <a:t>n</a:t>
            </a:r>
            <a:r>
              <a:rPr lang="en-US" altLang="en-US" sz="2000" dirty="0"/>
              <a:t>-queens for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</a:t>
            </a:r>
            <a:r>
              <a:rPr lang="en-US" altLang="en-US" sz="2000" dirty="0">
                <a:cs typeface="Arial" charset="0"/>
              </a:rPr>
              <a:t>≈ </a:t>
            </a:r>
            <a:r>
              <a:rPr lang="en-US" altLang="en-US" sz="2000" dirty="0"/>
              <a:t>25</a:t>
            </a:r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800" dirty="0"/>
          </a:p>
          <a:p>
            <a:pPr lvl="1">
              <a:lnSpc>
                <a:spcPct val="80000"/>
              </a:lnSpc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35502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B2D6A69E-02F9-4635-99BC-BE4E4BFF090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 b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Backtracking example</a:t>
            </a:r>
          </a:p>
        </p:txBody>
      </p:sp>
      <p:pic>
        <p:nvPicPr>
          <p:cNvPr id="30725" name="Picture 3" descr="backtrack-progress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191000" y="2362200"/>
            <a:ext cx="25146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50396" y="3219447"/>
            <a:ext cx="2317004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7465" y="4220849"/>
            <a:ext cx="25146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835524" y="4238625"/>
            <a:ext cx="25146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3262309"/>
            <a:ext cx="3292031" cy="219551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9601" y="2243132"/>
            <a:ext cx="4149234" cy="33956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330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B2D6A69E-02F9-4635-99BC-BE4E4BFF090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 b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Backtracking example</a:t>
            </a:r>
          </a:p>
        </p:txBody>
      </p:sp>
      <p:pic>
        <p:nvPicPr>
          <p:cNvPr id="30725" name="Picture 3" descr="backtrack-progress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619250"/>
            <a:ext cx="58578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3300" y="5486397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And so on….</a:t>
            </a:r>
          </a:p>
        </p:txBody>
      </p:sp>
      <p:pic>
        <p:nvPicPr>
          <p:cNvPr id="8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191000" y="2362200"/>
            <a:ext cx="25146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50396" y="3219447"/>
            <a:ext cx="2317004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57465" y="4220849"/>
            <a:ext cx="25146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142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66FD335C-1C78-4B2E-88D4-603E552FA79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 b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Idea 2: Improving backtracking efficiency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pPr marL="457200" indent="-457200">
              <a:buFont typeface="Symbol" charset="2"/>
              <a:buChar char="·"/>
              <a:defRPr/>
            </a:pPr>
            <a:r>
              <a:rPr lang="en-US" altLang="en-US" i="1" dirty="0">
                <a:solidFill>
                  <a:schemeClr val="accent2"/>
                </a:solidFill>
                <a:ea typeface="ＭＳ Ｐゴシック" charset="-128"/>
              </a:rPr>
              <a:t>General-purpose</a:t>
            </a:r>
            <a:r>
              <a:rPr lang="en-US" altLang="en-US" dirty="0">
                <a:ea typeface="ＭＳ Ｐゴシック" charset="-128"/>
              </a:rPr>
              <a:t> methods &amp; </a:t>
            </a:r>
            <a:r>
              <a:rPr lang="en-US" altLang="en-US" i="1" dirty="0">
                <a:solidFill>
                  <a:schemeClr val="accent2"/>
                </a:solidFill>
                <a:ea typeface="ＭＳ Ｐゴシック" charset="-128"/>
              </a:rPr>
              <a:t>general-purpose </a:t>
            </a:r>
            <a:r>
              <a:rPr lang="en-US" altLang="en-US" dirty="0">
                <a:ea typeface="ＭＳ Ｐゴシック" charset="-128"/>
              </a:rPr>
              <a:t>heuristics can give huge gains in speed, </a:t>
            </a:r>
            <a:r>
              <a:rPr lang="en-US" altLang="en-US" i="1" dirty="0">
                <a:solidFill>
                  <a:schemeClr val="accent2"/>
                </a:solidFill>
                <a:ea typeface="ＭＳ Ｐゴシック" charset="-128"/>
              </a:rPr>
              <a:t>on average</a:t>
            </a:r>
          </a:p>
          <a:p>
            <a:pPr marL="457200" indent="-457200">
              <a:buFont typeface="Symbol" charset="2"/>
              <a:buChar char="·"/>
              <a:defRPr/>
            </a:pPr>
            <a:r>
              <a:rPr lang="en-US" altLang="en-US" dirty="0">
                <a:ea typeface="ＭＳ Ｐゴシック" charset="-128"/>
              </a:rPr>
              <a:t>Heuristics:</a:t>
            </a: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Q: Which variable should be assigned next?</a:t>
            </a:r>
          </a:p>
          <a:p>
            <a:pPr marL="1238250" lvl="2" indent="-381000">
              <a:buFontTx/>
              <a:buAutoNum type="arabicPeriod"/>
              <a:defRPr/>
            </a:pPr>
            <a:r>
              <a:rPr lang="en-US" altLang="en-US" sz="2000" b="1" dirty="0">
                <a:ea typeface="ＭＳ Ｐゴシック" charset="-128"/>
              </a:rPr>
              <a:t>Most constrain</a:t>
            </a:r>
            <a:r>
              <a:rPr lang="en-US" altLang="en-US" sz="2000" b="1" i="1" dirty="0">
                <a:solidFill>
                  <a:srgbClr val="C00000"/>
                </a:solidFill>
                <a:ea typeface="ＭＳ Ｐゴシック" charset="-128"/>
              </a:rPr>
              <a:t>ed</a:t>
            </a:r>
            <a:r>
              <a:rPr lang="en-US" altLang="en-US" sz="2000" b="1" dirty="0">
                <a:ea typeface="ＭＳ Ｐゴシック" charset="-128"/>
              </a:rPr>
              <a:t> variable</a:t>
            </a:r>
          </a:p>
          <a:p>
            <a:pPr marL="1238250" lvl="2" indent="-381000">
              <a:buFontTx/>
              <a:buAutoNum type="arabicPeriod"/>
              <a:defRPr/>
            </a:pPr>
            <a:r>
              <a:rPr lang="en-US" altLang="en-US" sz="2000" b="1" dirty="0">
                <a:ea typeface="ＭＳ Ｐゴシック" charset="-128"/>
              </a:rPr>
              <a:t>(if ties</a:t>
            </a:r>
            <a:r>
              <a:rPr lang="en-US" altLang="en-US" sz="2000" b="1" dirty="0">
                <a:ea typeface="ＭＳ Ｐゴシック" charset="-128"/>
                <a:sym typeface="Wingdings" panose="05000000000000000000" pitchFamily="2" charset="2"/>
              </a:rPr>
              <a:t>:) </a:t>
            </a:r>
            <a:r>
              <a:rPr lang="en-US" altLang="en-US" sz="2000" b="1" dirty="0">
                <a:ea typeface="ＭＳ Ｐゴシック" charset="-128"/>
              </a:rPr>
              <a:t>Most constrain</a:t>
            </a:r>
            <a:r>
              <a:rPr lang="en-US" altLang="en-US" sz="2000" b="1" i="1" dirty="0">
                <a:solidFill>
                  <a:srgbClr val="C00000"/>
                </a:solidFill>
                <a:ea typeface="ＭＳ Ｐゴシック" charset="-128"/>
              </a:rPr>
              <a:t>ing </a:t>
            </a:r>
            <a:r>
              <a:rPr lang="en-US" altLang="en-US" sz="2000" b="1" dirty="0">
                <a:ea typeface="ＭＳ Ｐゴシック" charset="-128"/>
              </a:rPr>
              <a:t>variable</a:t>
            </a:r>
          </a:p>
          <a:p>
            <a:pPr marL="1238250" lvl="2" indent="-381000">
              <a:buFontTx/>
              <a:buAutoNum type="arabicPeriod"/>
              <a:defRPr/>
            </a:pPr>
            <a:endParaRPr lang="en-US" altLang="en-US" sz="2000" b="1" dirty="0">
              <a:ea typeface="ＭＳ Ｐゴシック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Q: In what order should that variable’s values be tried?</a:t>
            </a:r>
          </a:p>
          <a:p>
            <a:pPr marL="857250" lvl="2" indent="0">
              <a:buNone/>
              <a:defRPr/>
            </a:pPr>
            <a:r>
              <a:rPr lang="en-US" altLang="en-US" dirty="0">
                <a:ea typeface="ＭＳ Ｐゴシック" charset="-128"/>
              </a:rPr>
              <a:t>3.   </a:t>
            </a:r>
            <a:r>
              <a:rPr lang="en-US" altLang="en-US" sz="2000" b="1" dirty="0">
                <a:ea typeface="ＭＳ Ｐゴシック" charset="-128"/>
              </a:rPr>
              <a:t>Least constraining </a:t>
            </a:r>
            <a:r>
              <a:rPr lang="en-US" altLang="en-US" sz="2000" b="1" i="1" dirty="0">
                <a:solidFill>
                  <a:srgbClr val="C00000"/>
                </a:solidFill>
                <a:ea typeface="ＭＳ Ｐゴシック" charset="-128"/>
              </a:rPr>
              <a:t>value</a:t>
            </a:r>
          </a:p>
          <a:p>
            <a:pPr lvl="2" indent="-285750">
              <a:defRPr/>
            </a:pPr>
            <a:endParaRPr lang="en-US" altLang="en-US" dirty="0">
              <a:ea typeface="ＭＳ Ｐゴシック" charset="-128"/>
            </a:endParaRPr>
          </a:p>
          <a:p>
            <a:pPr lvl="1">
              <a:defRPr/>
            </a:pPr>
            <a:r>
              <a:rPr lang="en-US" altLang="en-US" dirty="0">
                <a:ea typeface="ＭＳ Ｐゴシック" charset="-128"/>
              </a:rPr>
              <a:t>Q: Can we detect inevitable failure early?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 4.   </a:t>
            </a:r>
            <a:r>
              <a:rPr lang="en-US" altLang="en-US" b="1" dirty="0">
                <a:ea typeface="ＭＳ Ｐゴシック" charset="-128"/>
              </a:rPr>
              <a:t>Forward</a:t>
            </a:r>
            <a:r>
              <a:rPr lang="en-US" altLang="en-US" sz="2200" b="1" dirty="0">
                <a:ea typeface="ＭＳ Ｐゴシック" charset="-128"/>
              </a:rPr>
              <a:t> </a:t>
            </a:r>
            <a:r>
              <a:rPr lang="en-US" altLang="en-US" b="1" dirty="0">
                <a:ea typeface="ＭＳ Ｐゴシック" charset="-128"/>
              </a:rPr>
              <a:t>checking</a:t>
            </a:r>
          </a:p>
        </p:txBody>
      </p:sp>
    </p:spTree>
    <p:extLst>
      <p:ext uri="{BB962C8B-B14F-4D97-AF65-F5344CB8AC3E}">
        <p14:creationId xmlns:p14="http://schemas.microsoft.com/office/powerpoint/2010/main" val="2666400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4" name="Picture 4" descr="australia-most-constrained-vari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51449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2DD0B85A-6810-416D-BBD1-1E206F6518D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400" b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Heuristic 1: Most constrain</a:t>
            </a:r>
            <a:r>
              <a:rPr lang="en-US" altLang="en-US" i="1" dirty="0">
                <a:solidFill>
                  <a:srgbClr val="FF0000"/>
                </a:solidFill>
              </a:rPr>
              <a:t>ed</a:t>
            </a:r>
            <a:r>
              <a:rPr lang="en-US" altLang="en-US" dirty="0"/>
              <a:t> variable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Choose a variable with the </a:t>
            </a:r>
            <a:r>
              <a:rPr lang="en-US" altLang="en-US" i="1" dirty="0">
                <a:solidFill>
                  <a:srgbClr val="C00000"/>
                </a:solidFill>
              </a:rPr>
              <a:t>fewest legal values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a.k.a. </a:t>
            </a:r>
            <a:r>
              <a:rPr lang="en-US" altLang="en-US" i="1" dirty="0">
                <a:solidFill>
                  <a:schemeClr val="accent2"/>
                </a:solidFill>
              </a:rPr>
              <a:t>minimum remaining values (MRV) </a:t>
            </a:r>
            <a:r>
              <a:rPr lang="en-US" altLang="en-US" dirty="0"/>
              <a:t>heuristic</a:t>
            </a:r>
          </a:p>
        </p:txBody>
      </p:sp>
      <p:pic>
        <p:nvPicPr>
          <p:cNvPr id="7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4643109"/>
            <a:ext cx="1943100" cy="160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187329" y="2362201"/>
            <a:ext cx="1113324" cy="1151747"/>
            <a:chOff x="1187329" y="2362201"/>
            <a:chExt cx="1113324" cy="1151747"/>
          </a:xfrm>
        </p:grpSpPr>
        <p:sp>
          <p:nvSpPr>
            <p:cNvPr id="2" name="TextBox 1"/>
            <p:cNvSpPr txBox="1"/>
            <p:nvPr/>
          </p:nvSpPr>
          <p:spPr>
            <a:xfrm>
              <a:off x="1981200" y="2438400"/>
              <a:ext cx="187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95853" y="30099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58437" y="23622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95853" y="3209148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73091" y="2667000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87329" y="2577634"/>
              <a:ext cx="187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72053" y="28194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81585" y="2327507"/>
            <a:ext cx="742216" cy="1151747"/>
            <a:chOff x="1558437" y="2362201"/>
            <a:chExt cx="742216" cy="1151747"/>
          </a:xfrm>
        </p:grpSpPr>
        <p:sp>
          <p:nvSpPr>
            <p:cNvPr id="20" name="TextBox 19"/>
            <p:cNvSpPr txBox="1"/>
            <p:nvPr/>
          </p:nvSpPr>
          <p:spPr>
            <a:xfrm>
              <a:off x="1981200" y="2438400"/>
              <a:ext cx="187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95853" y="30099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58437" y="23622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95853" y="3209148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73091" y="2667000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72053" y="28194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34958" y="2403706"/>
            <a:ext cx="742216" cy="1151747"/>
            <a:chOff x="1558437" y="2362201"/>
            <a:chExt cx="742216" cy="1151747"/>
          </a:xfrm>
        </p:grpSpPr>
        <p:sp>
          <p:nvSpPr>
            <p:cNvPr id="28" name="TextBox 27"/>
            <p:cNvSpPr txBox="1"/>
            <p:nvPr/>
          </p:nvSpPr>
          <p:spPr>
            <a:xfrm>
              <a:off x="1981200" y="2438400"/>
              <a:ext cx="187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95853" y="30099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58437" y="23622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95853" y="3209148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73091" y="2667000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72053" y="28194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626785" y="2363735"/>
            <a:ext cx="742216" cy="1151747"/>
            <a:chOff x="1558437" y="2362201"/>
            <a:chExt cx="742216" cy="1151747"/>
          </a:xfrm>
        </p:grpSpPr>
        <p:sp>
          <p:nvSpPr>
            <p:cNvPr id="49" name="TextBox 48"/>
            <p:cNvSpPr txBox="1"/>
            <p:nvPr/>
          </p:nvSpPr>
          <p:spPr>
            <a:xfrm>
              <a:off x="1981200" y="2438400"/>
              <a:ext cx="187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995853" y="30099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558437" y="23622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95853" y="3209148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73091" y="2667000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72053" y="2819401"/>
              <a:ext cx="228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5781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Heuristic </a:t>
            </a:r>
            <a:r>
              <a:rPr lang="en-US" dirty="0"/>
              <a:t>functions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3429000"/>
            <a:ext cx="7924800" cy="2425700"/>
          </a:xfrm>
        </p:spPr>
        <p:txBody>
          <a:bodyPr/>
          <a:lstStyle/>
          <a:p>
            <a:r>
              <a:rPr lang="en-US" sz="2000"/>
              <a:t>For the 8-puzzle</a:t>
            </a:r>
          </a:p>
          <a:p>
            <a:pPr lvl="1"/>
            <a:r>
              <a:rPr lang="en-US" sz="2100" b="1"/>
              <a:t>Avg. solution cost is about 22 steps </a:t>
            </a:r>
          </a:p>
          <a:p>
            <a:pPr lvl="2"/>
            <a:r>
              <a:rPr lang="en-US" sz="1900" b="1"/>
              <a:t>(branching factor </a:t>
            </a:r>
            <a:r>
              <a:rPr lang="en-US" sz="1900" b="1">
                <a:cs typeface="Arial" pitchFamily="34" charset="0"/>
              </a:rPr>
              <a:t>≤ </a:t>
            </a:r>
            <a:r>
              <a:rPr lang="en-US" sz="1900" b="1"/>
              <a:t>3)</a:t>
            </a:r>
          </a:p>
          <a:p>
            <a:pPr lvl="1"/>
            <a:r>
              <a:rPr lang="en-US" sz="2100" b="1"/>
              <a:t>Exhaustive search to depth 22:  </a:t>
            </a:r>
            <a:r>
              <a:rPr lang="en-US" sz="2100" b="1" i="1">
                <a:solidFill>
                  <a:schemeClr val="accent2"/>
                </a:solidFill>
              </a:rPr>
              <a:t>3.1 x 10</a:t>
            </a:r>
            <a:r>
              <a:rPr lang="en-US" sz="2100" b="1" i="1" baseline="30000">
                <a:solidFill>
                  <a:schemeClr val="accent2"/>
                </a:solidFill>
              </a:rPr>
              <a:t>10</a:t>
            </a:r>
            <a:r>
              <a:rPr lang="en-US" sz="2100" b="1" i="1">
                <a:solidFill>
                  <a:schemeClr val="accent2"/>
                </a:solidFill>
              </a:rPr>
              <a:t> states</a:t>
            </a:r>
            <a:endParaRPr lang="en-US" sz="2100" b="1"/>
          </a:p>
          <a:p>
            <a:pPr lvl="1"/>
            <a:r>
              <a:rPr lang="en-US" sz="2100" b="1"/>
              <a:t>A good heuristic function can reduce the search process</a:t>
            </a:r>
            <a:endParaRPr lang="en-US" sz="2100"/>
          </a:p>
        </p:txBody>
      </p:sp>
      <p:pic>
        <p:nvPicPr>
          <p:cNvPr id="2663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8338" y="1447800"/>
            <a:ext cx="2727325" cy="172561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81A21D03-9965-4311-ABA1-5B9843BC609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521 - Intro to </a:t>
            </a:r>
            <a:r>
              <a:rPr lang="en-US" dirty="0" smtClean="0"/>
              <a:t>AI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3538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216E3906-56A3-4A6F-A70E-49D85CC3AB43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400" b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Heuristic 2: Most constrain</a:t>
            </a:r>
            <a:r>
              <a:rPr lang="en-US" altLang="en-US" i="1" dirty="0">
                <a:solidFill>
                  <a:srgbClr val="FF0000"/>
                </a:solidFill>
              </a:rPr>
              <a:t>ing</a:t>
            </a:r>
            <a:r>
              <a:rPr lang="en-US" altLang="en-US" dirty="0"/>
              <a:t> variable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Tie-breaker among most constrained variables</a:t>
            </a:r>
          </a:p>
          <a:p>
            <a:r>
              <a:rPr lang="en-US" altLang="en-US" sz="2800" dirty="0"/>
              <a:t>C</a:t>
            </a:r>
            <a:r>
              <a:rPr lang="en-US" altLang="en-US" sz="2800" b="1" dirty="0">
                <a:cs typeface="ＭＳ Ｐゴシック" charset="-128"/>
              </a:rPr>
              <a:t>hoose the variable </a:t>
            </a:r>
            <a:r>
              <a:rPr lang="en-US" altLang="en-US" dirty="0"/>
              <a:t>with the </a:t>
            </a:r>
            <a:r>
              <a:rPr lang="en-US" altLang="en-US" i="1" dirty="0"/>
              <a:t>most constraints on </a:t>
            </a:r>
            <a:r>
              <a:rPr lang="en-US" altLang="en-US" i="1" dirty="0">
                <a:solidFill>
                  <a:srgbClr val="FF0000"/>
                </a:solidFill>
              </a:rPr>
              <a:t>remaining </a:t>
            </a:r>
            <a:r>
              <a:rPr lang="en-US" altLang="en-US" i="1" dirty="0"/>
              <a:t>variables</a:t>
            </a:r>
          </a:p>
        </p:txBody>
      </p:sp>
      <p:pic>
        <p:nvPicPr>
          <p:cNvPr id="8" name="Picture 4" descr="australia-most-constraining-vari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67250"/>
            <a:ext cx="6299703" cy="102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4643109"/>
            <a:ext cx="1943100" cy="160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0600" y="4267200"/>
            <a:ext cx="4343400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These two heuristics together lead to immediate solution of our example problem</a:t>
            </a:r>
          </a:p>
        </p:txBody>
      </p:sp>
    </p:spTree>
    <p:extLst>
      <p:ext uri="{BB962C8B-B14F-4D97-AF65-F5344CB8AC3E}">
        <p14:creationId xmlns:p14="http://schemas.microsoft.com/office/powerpoint/2010/main" val="3096931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48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48CD975F-E15D-4766-9ED9-389104C65ECB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400" b="0"/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Heuristic 3: Least constraining </a:t>
            </a:r>
            <a:r>
              <a:rPr lang="en-US" altLang="en-US" i="1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 variable, </a:t>
            </a:r>
            <a:r>
              <a:rPr lang="en-US" altLang="en-US" i="1" dirty="0"/>
              <a:t>choose the least constraining value:</a:t>
            </a:r>
          </a:p>
          <a:p>
            <a:pPr lvl="1"/>
            <a:r>
              <a:rPr lang="en-US" altLang="en-US" dirty="0"/>
              <a:t>the one that rules out the fewest values in the remaining variables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34822" name="Picture 4" descr="australia-least-constraining-val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5"/>
          <a:stretch/>
        </p:blipFill>
        <p:spPr bwMode="auto">
          <a:xfrm>
            <a:off x="1878932" y="2890509"/>
            <a:ext cx="5055268" cy="198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5378509"/>
            <a:ext cx="57912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demonstrated here independent  of the other heuristics</a:t>
            </a:r>
          </a:p>
        </p:txBody>
      </p:sp>
      <p:pic>
        <p:nvPicPr>
          <p:cNvPr id="8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4643109"/>
            <a:ext cx="1943100" cy="1605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945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7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0BAEC7BD-8ADE-4F86-AB59-3B95C35F96A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400" b="0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Heuristic 4: Forward checking 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Idea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Keep track of </a:t>
            </a:r>
            <a:r>
              <a:rPr lang="en-US" altLang="en-US" i="1" dirty="0"/>
              <a:t>remaining</a:t>
            </a:r>
            <a:r>
              <a:rPr lang="en-US" altLang="en-US" dirty="0"/>
              <a:t> legal values for </a:t>
            </a:r>
            <a:r>
              <a:rPr lang="en-US" altLang="en-US" i="1" dirty="0"/>
              <a:t>unassigned</a:t>
            </a:r>
            <a:r>
              <a:rPr lang="en-US" altLang="en-US" dirty="0"/>
              <a:t> variables</a:t>
            </a:r>
          </a:p>
          <a:p>
            <a:pPr lvl="1"/>
            <a:r>
              <a:rPr lang="en-US" altLang="en-US" dirty="0"/>
              <a:t>Terminate search when any unassigned variable has no remaining legal values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457200" lvl="1" indent="0" algn="ctr">
              <a:buNone/>
            </a:pPr>
            <a:r>
              <a:rPr lang="en-US" altLang="en-US" i="1" dirty="0">
                <a:solidFill>
                  <a:srgbClr val="C00000"/>
                </a:solidFill>
              </a:rPr>
              <a:t>(A first step towards Arc Consistency &amp; AC-3)</a:t>
            </a:r>
          </a:p>
          <a:p>
            <a:pPr lvl="1"/>
            <a:endParaRPr lang="en-US" altLang="en-US" dirty="0"/>
          </a:p>
        </p:txBody>
      </p:sp>
      <p:pic>
        <p:nvPicPr>
          <p:cNvPr id="35846" name="Picture 4" descr="forward-checking-progress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peech Bubble: Rectangle with Corners Rounded 2"/>
          <p:cNvSpPr/>
          <p:nvPr/>
        </p:nvSpPr>
        <p:spPr bwMode="auto">
          <a:xfrm>
            <a:off x="304800" y="3581400"/>
            <a:ext cx="1295400" cy="866775"/>
          </a:xfrm>
          <a:prstGeom prst="wedgeRoundRectCallout">
            <a:avLst>
              <a:gd name="adj1" fmla="val 73511"/>
              <a:gd name="adj2" fmla="val 24968"/>
              <a:gd name="adj3" fmla="val 16667"/>
            </a:avLst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" name="Speech Bubble: Rectangle with Corners Rounded 1"/>
          <p:cNvSpPr/>
          <p:nvPr/>
        </p:nvSpPr>
        <p:spPr bwMode="auto">
          <a:xfrm>
            <a:off x="256626" y="4562475"/>
            <a:ext cx="1343574" cy="1190625"/>
          </a:xfrm>
          <a:prstGeom prst="wedgeRoundRectCallout">
            <a:avLst>
              <a:gd name="adj1" fmla="val 81253"/>
              <a:gd name="adj2" fmla="val -71900"/>
              <a:gd name="adj3" fmla="val 16667"/>
            </a:avLst>
          </a:prstGeom>
          <a:solidFill>
            <a:srgbClr val="00B0F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New data </a:t>
            </a:r>
            <a:b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structure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3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1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56E1C098-BB94-4EED-B4DE-446C39F48A5F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400" b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620000" cy="4572000"/>
          </a:xfrm>
        </p:spPr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Idea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Keep track of remaining legal values for unassigned variables</a:t>
            </a:r>
          </a:p>
          <a:p>
            <a:pPr lvl="1"/>
            <a:r>
              <a:rPr lang="en-US" altLang="en-US" dirty="0"/>
              <a:t>Terminate search when any unassigned variable has no remaining legal values</a:t>
            </a:r>
          </a:p>
          <a:p>
            <a:pPr lvl="1"/>
            <a:endParaRPr lang="en-US" altLang="en-US" dirty="0"/>
          </a:p>
        </p:txBody>
      </p:sp>
      <p:pic>
        <p:nvPicPr>
          <p:cNvPr id="36870" name="Picture 4" descr="forward-checking-progress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743200" y="4495800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15000" y="4495800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5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DE6EF79D-6085-4D93-BAD9-2D6482136D3D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400" b="0"/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Idea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Keep track of remaining legal values for unassigned variables</a:t>
            </a:r>
          </a:p>
          <a:p>
            <a:pPr lvl="1"/>
            <a:r>
              <a:rPr lang="en-US" altLang="en-US" dirty="0"/>
              <a:t>Terminate search when any unassigned variable has no remaining legal values</a:t>
            </a:r>
          </a:p>
          <a:p>
            <a:pPr lvl="1"/>
            <a:endParaRPr lang="en-US" altLang="en-US" dirty="0"/>
          </a:p>
        </p:txBody>
      </p:sp>
      <p:pic>
        <p:nvPicPr>
          <p:cNvPr id="37894" name="Picture 4" descr="forward-checking-progress3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5638800" y="4781550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293394" y="4781550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594" y="4746381"/>
            <a:ext cx="68281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9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9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12738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/>
              <a:t>       </a:t>
            </a:r>
            <a:fld id="{6370C1C5-92C2-4244-BED2-565D8E984A0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400" b="0" dirty="0"/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 checking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/>
                </a:solidFill>
              </a:rPr>
              <a:t>Idea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/>
              <a:t>Keep track of remaining legal values for unassigned variables</a:t>
            </a:r>
          </a:p>
          <a:p>
            <a:pPr lvl="1"/>
            <a:r>
              <a:rPr lang="en-US" altLang="en-US" dirty="0"/>
              <a:t>Terminate search when any unassigned variable has no remaining legal values</a:t>
            </a:r>
          </a:p>
          <a:p>
            <a:pPr lvl="1"/>
            <a:endParaRPr lang="en-US" altLang="en-US" sz="600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 algn="ctr">
              <a:buNone/>
            </a:pPr>
            <a:r>
              <a:rPr lang="en-US" altLang="en-US" sz="2000" dirty="0"/>
              <a:t>Terminate!  No possible value for SA</a:t>
            </a:r>
          </a:p>
        </p:txBody>
      </p:sp>
      <p:pic>
        <p:nvPicPr>
          <p:cNvPr id="38918" name="Picture 4" descr="forward-checking-progress4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3048000"/>
            <a:ext cx="51339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5716191" y="5076825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293394" y="5065103"/>
            <a:ext cx="685800" cy="247650"/>
          </a:xfrm>
          <a:prstGeom prst="rect">
            <a:avLst/>
          </a:prstGeom>
          <a:solidFill>
            <a:srgbClr val="FFC000">
              <a:alpha val="33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12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D5823914-2066-4DD6-898F-7F9205134F33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400" b="0"/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0965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768" y="1680"/>
            <a:chExt cx="1344" cy="1392"/>
          </a:xfrm>
        </p:grpSpPr>
        <p:grpSp>
          <p:nvGrpSpPr>
            <p:cNvPr id="40986" name="Group 4"/>
            <p:cNvGrpSpPr>
              <a:grpSpLocks/>
            </p:cNvGrpSpPr>
            <p:nvPr/>
          </p:nvGrpSpPr>
          <p:grpSpPr bwMode="auto">
            <a:xfrm>
              <a:off x="960" y="1920"/>
              <a:ext cx="1152" cy="1152"/>
              <a:chOff x="576" y="1728"/>
              <a:chExt cx="1152" cy="1152"/>
            </a:xfrm>
          </p:grpSpPr>
          <p:sp>
            <p:nvSpPr>
              <p:cNvPr id="40995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0996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0997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0998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0999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1000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1001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1002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1003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0987" name="Text Box 14"/>
            <p:cNvSpPr txBox="1">
              <a:spLocks noChangeArrowheads="1"/>
            </p:cNvSpPr>
            <p:nvPr/>
          </p:nvSpPr>
          <p:spPr bwMode="auto">
            <a:xfrm>
              <a:off x="768" y="192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0988" name="Text Box 15"/>
            <p:cNvSpPr txBox="1">
              <a:spLocks noChangeArrowheads="1"/>
            </p:cNvSpPr>
            <p:nvPr/>
          </p:nvSpPr>
          <p:spPr bwMode="auto">
            <a:xfrm>
              <a:off x="768" y="249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0989" name="Text Box 16"/>
            <p:cNvSpPr txBox="1">
              <a:spLocks noChangeArrowheads="1"/>
            </p:cNvSpPr>
            <p:nvPr/>
          </p:nvSpPr>
          <p:spPr bwMode="auto">
            <a:xfrm>
              <a:off x="768" y="2208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0990" name="Text Box 17"/>
            <p:cNvSpPr txBox="1">
              <a:spLocks noChangeArrowheads="1"/>
            </p:cNvSpPr>
            <p:nvPr/>
          </p:nvSpPr>
          <p:spPr bwMode="auto">
            <a:xfrm>
              <a:off x="768" y="278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0991" name="Text Box 18"/>
            <p:cNvSpPr txBox="1">
              <a:spLocks noChangeArrowheads="1"/>
            </p:cNvSpPr>
            <p:nvPr/>
          </p:nvSpPr>
          <p:spPr bwMode="auto">
            <a:xfrm>
              <a:off x="1584" y="16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0992" name="Text Box 19"/>
            <p:cNvSpPr txBox="1">
              <a:spLocks noChangeArrowheads="1"/>
            </p:cNvSpPr>
            <p:nvPr/>
          </p:nvSpPr>
          <p:spPr bwMode="auto">
            <a:xfrm>
              <a:off x="1296" y="16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0993" name="Text Box 20"/>
            <p:cNvSpPr txBox="1">
              <a:spLocks noChangeArrowheads="1"/>
            </p:cNvSpPr>
            <p:nvPr/>
          </p:nvSpPr>
          <p:spPr bwMode="auto">
            <a:xfrm>
              <a:off x="1872" y="16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0994" name="Text Box 21"/>
            <p:cNvSpPr txBox="1">
              <a:spLocks noChangeArrowheads="1"/>
            </p:cNvSpPr>
            <p:nvPr/>
          </p:nvSpPr>
          <p:spPr bwMode="auto">
            <a:xfrm>
              <a:off x="1008" y="16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0966" name="Group 22"/>
          <p:cNvGrpSpPr>
            <a:grpSpLocks/>
          </p:cNvGrpSpPr>
          <p:nvPr/>
        </p:nvGrpSpPr>
        <p:grpSpPr bwMode="auto">
          <a:xfrm>
            <a:off x="4267200" y="2133600"/>
            <a:ext cx="3714750" cy="3276600"/>
            <a:chOff x="2445" y="1344"/>
            <a:chExt cx="2340" cy="2064"/>
          </a:xfrm>
        </p:grpSpPr>
        <p:grpSp>
          <p:nvGrpSpPr>
            <p:cNvPr id="40975" name="Group 23"/>
            <p:cNvGrpSpPr>
              <a:grpSpLocks/>
            </p:cNvGrpSpPr>
            <p:nvPr/>
          </p:nvGrpSpPr>
          <p:grpSpPr bwMode="auto">
            <a:xfrm>
              <a:off x="2445" y="1344"/>
              <a:ext cx="2340" cy="2064"/>
              <a:chOff x="2445" y="1344"/>
              <a:chExt cx="2340" cy="2064"/>
            </a:xfrm>
          </p:grpSpPr>
          <p:sp>
            <p:nvSpPr>
              <p:cNvPr id="40982" name="Text Box 24"/>
              <p:cNvSpPr txBox="1">
                <a:spLocks noChangeArrowheads="1"/>
              </p:cNvSpPr>
              <p:nvPr/>
            </p:nvSpPr>
            <p:spPr bwMode="auto">
              <a:xfrm>
                <a:off x="244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,2,3,4}</a:t>
                </a:r>
              </a:p>
            </p:txBody>
          </p:sp>
          <p:sp>
            <p:nvSpPr>
              <p:cNvPr id="40983" name="Text Box 25"/>
              <p:cNvSpPr txBox="1">
                <a:spLocks noChangeArrowheads="1"/>
              </p:cNvSpPr>
              <p:nvPr/>
            </p:nvSpPr>
            <p:spPr bwMode="auto">
              <a:xfrm>
                <a:off x="2445" y="2880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  <p:sp>
            <p:nvSpPr>
              <p:cNvPr id="40984" name="Text Box 26"/>
              <p:cNvSpPr txBox="1">
                <a:spLocks noChangeArrowheads="1"/>
              </p:cNvSpPr>
              <p:nvPr/>
            </p:nvSpPr>
            <p:spPr bwMode="auto">
              <a:xfrm>
                <a:off x="3885" y="2880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  <p:sp>
            <p:nvSpPr>
              <p:cNvPr id="40985" name="Text Box 27"/>
              <p:cNvSpPr txBox="1">
                <a:spLocks noChangeArrowheads="1"/>
              </p:cNvSpPr>
              <p:nvPr/>
            </p:nvSpPr>
            <p:spPr bwMode="auto">
              <a:xfrm>
                <a:off x="388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</p:grpSp>
        <p:sp>
          <p:nvSpPr>
            <p:cNvPr id="40976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7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8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79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80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0981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0967" name="AutoShape 34"/>
          <p:cNvSpPr>
            <a:spLocks noChangeArrowheads="1"/>
          </p:cNvSpPr>
          <p:nvPr/>
        </p:nvSpPr>
        <p:spPr bwMode="auto">
          <a:xfrm>
            <a:off x="15240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0969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0970" name="Oval 37"/>
            <p:cNvSpPr>
              <a:spLocks noChangeArrowheads="1"/>
            </p:cNvSpPr>
            <p:nvPr/>
          </p:nvSpPr>
          <p:spPr bwMode="auto">
            <a:xfrm>
              <a:off x="1584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0971" name="Oval 38"/>
            <p:cNvSpPr>
              <a:spLocks noChangeArrowheads="1"/>
            </p:cNvSpPr>
            <p:nvPr/>
          </p:nvSpPr>
          <p:spPr bwMode="auto">
            <a:xfrm>
              <a:off x="1872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0972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0973" name="Oval 40"/>
            <p:cNvSpPr>
              <a:spLocks noChangeArrowheads="1"/>
            </p:cNvSpPr>
            <p:nvPr/>
          </p:nvSpPr>
          <p:spPr bwMode="auto">
            <a:xfrm>
              <a:off x="1872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0974" name="Oval 41"/>
            <p:cNvSpPr>
              <a:spLocks noChangeArrowheads="1"/>
            </p:cNvSpPr>
            <p:nvPr/>
          </p:nvSpPr>
          <p:spPr bwMode="auto">
            <a:xfrm>
              <a:off x="1584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1337737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F06A266E-5494-4E29-A84B-85130CFC2FB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400" b="0"/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1989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2010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2019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0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1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2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3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4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5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6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2027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2011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2012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2013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2014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2015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2016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2017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2018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1990" name="Group 22"/>
          <p:cNvGrpSpPr>
            <a:grpSpLocks/>
          </p:cNvGrpSpPr>
          <p:nvPr/>
        </p:nvGrpSpPr>
        <p:grpSpPr bwMode="auto">
          <a:xfrm>
            <a:off x="4241800" y="2133600"/>
            <a:ext cx="3762375" cy="3276600"/>
            <a:chOff x="2429" y="1344"/>
            <a:chExt cx="2370" cy="2064"/>
          </a:xfrm>
        </p:grpSpPr>
        <p:grpSp>
          <p:nvGrpSpPr>
            <p:cNvPr id="41999" name="Group 23"/>
            <p:cNvGrpSpPr>
              <a:grpSpLocks/>
            </p:cNvGrpSpPr>
            <p:nvPr/>
          </p:nvGrpSpPr>
          <p:grpSpPr bwMode="auto">
            <a:xfrm>
              <a:off x="2429" y="1344"/>
              <a:ext cx="2370" cy="2064"/>
              <a:chOff x="2429" y="1344"/>
              <a:chExt cx="2370" cy="2064"/>
            </a:xfrm>
          </p:grpSpPr>
          <p:sp>
            <p:nvSpPr>
              <p:cNvPr id="42006" name="Text Box 24"/>
              <p:cNvSpPr txBox="1">
                <a:spLocks noChangeArrowheads="1"/>
              </p:cNvSpPr>
              <p:nvPr/>
            </p:nvSpPr>
            <p:spPr bwMode="auto">
              <a:xfrm>
                <a:off x="244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,2,3,4}</a:t>
                </a:r>
              </a:p>
            </p:txBody>
          </p:sp>
          <p:sp>
            <p:nvSpPr>
              <p:cNvPr id="42007" name="Text Box 25"/>
              <p:cNvSpPr txBox="1">
                <a:spLocks noChangeArrowheads="1"/>
              </p:cNvSpPr>
              <p:nvPr/>
            </p:nvSpPr>
            <p:spPr bwMode="auto">
              <a:xfrm>
                <a:off x="242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,2,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,4}</a:t>
                </a:r>
              </a:p>
            </p:txBody>
          </p:sp>
          <p:sp>
            <p:nvSpPr>
              <p:cNvPr id="42008" name="Text Box 26"/>
              <p:cNvSpPr txBox="1">
                <a:spLocks noChangeArrowheads="1"/>
              </p:cNvSpPr>
              <p:nvPr/>
            </p:nvSpPr>
            <p:spPr bwMode="auto">
              <a:xfrm>
                <a:off x="386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,2,3,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  <p:sp>
            <p:nvSpPr>
              <p:cNvPr id="42009" name="Text Box 27"/>
              <p:cNvSpPr txBox="1">
                <a:spLocks noChangeArrowheads="1"/>
              </p:cNvSpPr>
              <p:nvPr/>
            </p:nvSpPr>
            <p:spPr bwMode="auto">
              <a:xfrm>
                <a:off x="3869" y="1344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 ,  ,3,4}</a:t>
                </a:r>
              </a:p>
            </p:txBody>
          </p:sp>
        </p:grpSp>
        <p:sp>
          <p:nvSpPr>
            <p:cNvPr id="42000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1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2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3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4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2005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991" name="AutoShape 34"/>
          <p:cNvSpPr>
            <a:spLocks noChangeArrowheads="1"/>
          </p:cNvSpPr>
          <p:nvPr/>
        </p:nvSpPr>
        <p:spPr bwMode="auto">
          <a:xfrm>
            <a:off x="15240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41992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1993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994" name="Oval 37"/>
            <p:cNvSpPr>
              <a:spLocks noChangeArrowheads="1"/>
            </p:cNvSpPr>
            <p:nvPr/>
          </p:nvSpPr>
          <p:spPr bwMode="auto">
            <a:xfrm>
              <a:off x="1584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995" name="Oval 38"/>
            <p:cNvSpPr>
              <a:spLocks noChangeArrowheads="1"/>
            </p:cNvSpPr>
            <p:nvPr/>
          </p:nvSpPr>
          <p:spPr bwMode="auto">
            <a:xfrm>
              <a:off x="1872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996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997" name="Oval 40"/>
            <p:cNvSpPr>
              <a:spLocks noChangeArrowheads="1"/>
            </p:cNvSpPr>
            <p:nvPr/>
          </p:nvSpPr>
          <p:spPr bwMode="auto">
            <a:xfrm>
              <a:off x="1872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998" name="Oval 41"/>
            <p:cNvSpPr>
              <a:spLocks noChangeArrowheads="1"/>
            </p:cNvSpPr>
            <p:nvPr/>
          </p:nvSpPr>
          <p:spPr bwMode="auto">
            <a:xfrm>
              <a:off x="1584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962400" y="5715000"/>
            <a:ext cx="2895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check!</a:t>
            </a:r>
          </a:p>
        </p:txBody>
      </p:sp>
    </p:spTree>
    <p:extLst>
      <p:ext uri="{BB962C8B-B14F-4D97-AF65-F5344CB8AC3E}">
        <p14:creationId xmlns:p14="http://schemas.microsoft.com/office/powerpoint/2010/main" val="236479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30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EB43EFB0-3BD6-401B-9C5E-7EFCD34E5DF6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400" b="0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3013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3037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3046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47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48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49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50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51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52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53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3054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3038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3039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3040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3041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3042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3043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3044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3045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3014" name="Group 22"/>
          <p:cNvGrpSpPr>
            <a:grpSpLocks/>
          </p:cNvGrpSpPr>
          <p:nvPr/>
        </p:nvGrpSpPr>
        <p:grpSpPr bwMode="auto">
          <a:xfrm>
            <a:off x="4241800" y="2133600"/>
            <a:ext cx="3762375" cy="3276600"/>
            <a:chOff x="2429" y="1344"/>
            <a:chExt cx="2370" cy="2064"/>
          </a:xfrm>
        </p:grpSpPr>
        <p:grpSp>
          <p:nvGrpSpPr>
            <p:cNvPr id="43026" name="Group 23"/>
            <p:cNvGrpSpPr>
              <a:grpSpLocks/>
            </p:cNvGrpSpPr>
            <p:nvPr/>
          </p:nvGrpSpPr>
          <p:grpSpPr bwMode="auto">
            <a:xfrm>
              <a:off x="2429" y="1344"/>
              <a:ext cx="2370" cy="2064"/>
              <a:chOff x="2429" y="1344"/>
              <a:chExt cx="2370" cy="2064"/>
            </a:xfrm>
          </p:grpSpPr>
          <p:sp>
            <p:nvSpPr>
              <p:cNvPr id="43033" name="Text Box 24"/>
              <p:cNvSpPr txBox="1">
                <a:spLocks noChangeArrowheads="1"/>
              </p:cNvSpPr>
              <p:nvPr/>
            </p:nvSpPr>
            <p:spPr bwMode="auto">
              <a:xfrm>
                <a:off x="244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,2,3,4}</a:t>
                </a:r>
              </a:p>
            </p:txBody>
          </p:sp>
          <p:sp>
            <p:nvSpPr>
              <p:cNvPr id="43034" name="Text Box 25"/>
              <p:cNvSpPr txBox="1">
                <a:spLocks noChangeArrowheads="1"/>
              </p:cNvSpPr>
              <p:nvPr/>
            </p:nvSpPr>
            <p:spPr bwMode="auto">
              <a:xfrm>
                <a:off x="242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,2,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,4}</a:t>
                </a:r>
              </a:p>
            </p:txBody>
          </p:sp>
          <p:sp>
            <p:nvSpPr>
              <p:cNvPr id="43035" name="Text Box 26"/>
              <p:cNvSpPr txBox="1">
                <a:spLocks noChangeArrowheads="1"/>
              </p:cNvSpPr>
              <p:nvPr/>
            </p:nvSpPr>
            <p:spPr bwMode="auto">
              <a:xfrm>
                <a:off x="386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,2,3,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  <p:sp>
            <p:nvSpPr>
              <p:cNvPr id="43036" name="Text Box 27"/>
              <p:cNvSpPr txBox="1">
                <a:spLocks noChangeArrowheads="1"/>
              </p:cNvSpPr>
              <p:nvPr/>
            </p:nvSpPr>
            <p:spPr bwMode="auto">
              <a:xfrm>
                <a:off x="3869" y="1344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3</a:t>
                </a:r>
                <a:r>
                  <a:rPr lang="en-US" altLang="en-US" b="0">
                    <a:latin typeface="Tahoma" charset="0"/>
                  </a:rPr>
                  <a:t>,4}</a:t>
                </a:r>
              </a:p>
            </p:txBody>
          </p:sp>
        </p:grpSp>
        <p:sp>
          <p:nvSpPr>
            <p:cNvPr id="43027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028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029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030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031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3032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15" name="AutoShape 34"/>
          <p:cNvSpPr>
            <a:spLocks noChangeArrowheads="1"/>
          </p:cNvSpPr>
          <p:nvPr/>
        </p:nvSpPr>
        <p:spPr bwMode="auto">
          <a:xfrm>
            <a:off x="15240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16" name="Oval 35"/>
          <p:cNvSpPr>
            <a:spLocks noChangeArrowheads="1"/>
          </p:cNvSpPr>
          <p:nvPr/>
        </p:nvSpPr>
        <p:spPr bwMode="auto">
          <a:xfrm>
            <a:off x="20574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17" name="Oval 36"/>
          <p:cNvSpPr>
            <a:spLocks noChangeArrowheads="1"/>
          </p:cNvSpPr>
          <p:nvPr/>
        </p:nvSpPr>
        <p:spPr bwMode="auto">
          <a:xfrm>
            <a:off x="25146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18" name="Oval 37"/>
          <p:cNvSpPr>
            <a:spLocks noChangeArrowheads="1"/>
          </p:cNvSpPr>
          <p:nvPr/>
        </p:nvSpPr>
        <p:spPr bwMode="auto">
          <a:xfrm>
            <a:off x="29718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19" name="Oval 38"/>
          <p:cNvSpPr>
            <a:spLocks noChangeArrowheads="1"/>
          </p:cNvSpPr>
          <p:nvPr/>
        </p:nvSpPr>
        <p:spPr bwMode="auto">
          <a:xfrm>
            <a:off x="2057400" y="3581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0" name="Oval 39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1" name="Oval 40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2" name="AutoShape 41"/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3" name="Oval 42"/>
          <p:cNvSpPr>
            <a:spLocks noChangeArrowheads="1"/>
          </p:cNvSpPr>
          <p:nvPr/>
        </p:nvSpPr>
        <p:spPr bwMode="auto">
          <a:xfrm>
            <a:off x="25146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4" name="Oval 43"/>
          <p:cNvSpPr>
            <a:spLocks noChangeArrowheads="1"/>
          </p:cNvSpPr>
          <p:nvPr/>
        </p:nvSpPr>
        <p:spPr bwMode="auto">
          <a:xfrm>
            <a:off x="2514600" y="3581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3025" name="Oval 44"/>
          <p:cNvSpPr>
            <a:spLocks noChangeArrowheads="1"/>
          </p:cNvSpPr>
          <p:nvPr/>
        </p:nvSpPr>
        <p:spPr bwMode="auto">
          <a:xfrm>
            <a:off x="29718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329518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40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7D72B85B-47B6-4E6F-8B73-A415F0DF5A41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400" b="0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4037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4062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4071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2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3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4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5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6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7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8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4079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4063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4064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4065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4066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4067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4068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4069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4070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4038" name="Group 22"/>
          <p:cNvGrpSpPr>
            <a:grpSpLocks/>
          </p:cNvGrpSpPr>
          <p:nvPr/>
        </p:nvGrpSpPr>
        <p:grpSpPr bwMode="auto">
          <a:xfrm>
            <a:off x="4216401" y="2133600"/>
            <a:ext cx="3802063" cy="3276600"/>
            <a:chOff x="2413" y="1344"/>
            <a:chExt cx="2395" cy="2064"/>
          </a:xfrm>
        </p:grpSpPr>
        <p:grpSp>
          <p:nvGrpSpPr>
            <p:cNvPr id="44051" name="Group 23"/>
            <p:cNvGrpSpPr>
              <a:grpSpLocks/>
            </p:cNvGrpSpPr>
            <p:nvPr/>
          </p:nvGrpSpPr>
          <p:grpSpPr bwMode="auto">
            <a:xfrm>
              <a:off x="2413" y="1344"/>
              <a:ext cx="2395" cy="2064"/>
              <a:chOff x="2413" y="1344"/>
              <a:chExt cx="2395" cy="2064"/>
            </a:xfrm>
          </p:grpSpPr>
          <p:sp>
            <p:nvSpPr>
              <p:cNvPr id="44058" name="Text Box 24"/>
              <p:cNvSpPr txBox="1">
                <a:spLocks noChangeArrowheads="1"/>
              </p:cNvSpPr>
              <p:nvPr/>
            </p:nvSpPr>
            <p:spPr bwMode="auto">
              <a:xfrm>
                <a:off x="244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,2,3,4}</a:t>
                </a:r>
              </a:p>
            </p:txBody>
          </p:sp>
          <p:sp>
            <p:nvSpPr>
              <p:cNvPr id="44059" name="Text Box 25"/>
              <p:cNvSpPr txBox="1">
                <a:spLocks noChangeArrowheads="1"/>
              </p:cNvSpPr>
              <p:nvPr/>
            </p:nvSpPr>
            <p:spPr bwMode="auto">
              <a:xfrm>
                <a:off x="2413" y="2880"/>
                <a:ext cx="96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  <p:sp>
            <p:nvSpPr>
              <p:cNvPr id="44060" name="Text Box 26"/>
              <p:cNvSpPr txBox="1">
                <a:spLocks noChangeArrowheads="1"/>
              </p:cNvSpPr>
              <p:nvPr/>
            </p:nvSpPr>
            <p:spPr bwMode="auto">
              <a:xfrm>
                <a:off x="3861" y="2880"/>
                <a:ext cx="947" cy="52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 dirty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 dirty="0">
                    <a:latin typeface="Tahoma" charset="0"/>
                  </a:rPr>
                  <a:t>{ </a:t>
                </a:r>
                <a:r>
                  <a:rPr lang="en-US" altLang="en-US" b="0" dirty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 dirty="0">
                    <a:latin typeface="Tahoma" charset="0"/>
                  </a:rPr>
                  <a:t>,2,  , </a:t>
                </a:r>
                <a:r>
                  <a:rPr lang="en-US" altLang="en-US" b="0" dirty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 dirty="0">
                    <a:latin typeface="Tahoma" charset="0"/>
                  </a:rPr>
                  <a:t>}</a:t>
                </a:r>
              </a:p>
            </p:txBody>
          </p:sp>
          <p:sp>
            <p:nvSpPr>
              <p:cNvPr id="44061" name="Text Box 27"/>
              <p:cNvSpPr txBox="1">
                <a:spLocks noChangeArrowheads="1"/>
              </p:cNvSpPr>
              <p:nvPr/>
            </p:nvSpPr>
            <p:spPr bwMode="auto">
              <a:xfrm>
                <a:off x="3869" y="1344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3</a:t>
                </a:r>
                <a:r>
                  <a:rPr lang="en-US" altLang="en-US" b="0">
                    <a:latin typeface="Tahoma" charset="0"/>
                  </a:rPr>
                  <a:t>,4}</a:t>
                </a:r>
              </a:p>
            </p:txBody>
          </p:sp>
        </p:grpSp>
        <p:sp>
          <p:nvSpPr>
            <p:cNvPr id="44052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3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4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5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6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4057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4039" name="AutoShape 34"/>
          <p:cNvSpPr>
            <a:spLocks noChangeArrowheads="1"/>
          </p:cNvSpPr>
          <p:nvPr/>
        </p:nvSpPr>
        <p:spPr bwMode="auto">
          <a:xfrm>
            <a:off x="15240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0" name="Oval 35"/>
          <p:cNvSpPr>
            <a:spLocks noChangeArrowheads="1"/>
          </p:cNvSpPr>
          <p:nvPr/>
        </p:nvSpPr>
        <p:spPr bwMode="auto">
          <a:xfrm>
            <a:off x="20574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1" name="Oval 36"/>
          <p:cNvSpPr>
            <a:spLocks noChangeArrowheads="1"/>
          </p:cNvSpPr>
          <p:nvPr/>
        </p:nvSpPr>
        <p:spPr bwMode="auto">
          <a:xfrm>
            <a:off x="25146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2" name="Oval 37"/>
          <p:cNvSpPr>
            <a:spLocks noChangeArrowheads="1"/>
          </p:cNvSpPr>
          <p:nvPr/>
        </p:nvSpPr>
        <p:spPr bwMode="auto">
          <a:xfrm>
            <a:off x="29718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3" name="Oval 38"/>
          <p:cNvSpPr>
            <a:spLocks noChangeArrowheads="1"/>
          </p:cNvSpPr>
          <p:nvPr/>
        </p:nvSpPr>
        <p:spPr bwMode="auto">
          <a:xfrm>
            <a:off x="2057400" y="3581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4" name="Oval 39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5" name="Oval 40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6" name="AutoShape 41"/>
          <p:cNvSpPr>
            <a:spLocks noChangeArrowheads="1"/>
          </p:cNvSpPr>
          <p:nvPr/>
        </p:nvSpPr>
        <p:spPr bwMode="auto">
          <a:xfrm>
            <a:off x="1981200" y="3962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7" name="Oval 42"/>
          <p:cNvSpPr>
            <a:spLocks noChangeArrowheads="1"/>
          </p:cNvSpPr>
          <p:nvPr/>
        </p:nvSpPr>
        <p:spPr bwMode="auto">
          <a:xfrm>
            <a:off x="25146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8" name="Oval 43"/>
          <p:cNvSpPr>
            <a:spLocks noChangeArrowheads="1"/>
          </p:cNvSpPr>
          <p:nvPr/>
        </p:nvSpPr>
        <p:spPr bwMode="auto">
          <a:xfrm>
            <a:off x="2514600" y="35814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4049" name="Oval 44"/>
          <p:cNvSpPr>
            <a:spLocks noChangeArrowheads="1"/>
          </p:cNvSpPr>
          <p:nvPr/>
        </p:nvSpPr>
        <p:spPr bwMode="auto">
          <a:xfrm>
            <a:off x="29718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89133" name="Text Box 45"/>
          <p:cNvSpPr txBox="1">
            <a:spLocks noChangeArrowheads="1"/>
          </p:cNvSpPr>
          <p:nvPr/>
        </p:nvSpPr>
        <p:spPr bwMode="auto">
          <a:xfrm>
            <a:off x="3962400" y="4724400"/>
            <a:ext cx="2286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200" i="1">
                <a:solidFill>
                  <a:srgbClr val="CC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urnstown Dam" pitchFamily="2" charset="0"/>
                <a:ea typeface="Arial" charset="0"/>
              </a:rPr>
              <a:t>Backtrack!!!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62400" y="5715000"/>
            <a:ext cx="2895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check!</a:t>
            </a:r>
          </a:p>
        </p:txBody>
      </p:sp>
    </p:spTree>
    <p:extLst>
      <p:ext uri="{BB962C8B-B14F-4D97-AF65-F5344CB8AC3E}">
        <p14:creationId xmlns:p14="http://schemas.microsoft.com/office/powerpoint/2010/main" val="2725497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9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9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9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9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Tree Search</a:t>
            </a: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876" y="2172420"/>
            <a:ext cx="4397098" cy="316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690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493A4D20-7B41-425C-83EA-A1FA53EC44E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n-US" sz="1400" b="0"/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5061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5082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5091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2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3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4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5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6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7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8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5099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5083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5084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5085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5086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5087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5088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5089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5090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5062" name="Group 22"/>
          <p:cNvGrpSpPr>
            <a:grpSpLocks/>
          </p:cNvGrpSpPr>
          <p:nvPr/>
        </p:nvGrpSpPr>
        <p:grpSpPr bwMode="auto">
          <a:xfrm>
            <a:off x="4254500" y="2133600"/>
            <a:ext cx="3727450" cy="3276600"/>
            <a:chOff x="2437" y="1344"/>
            <a:chExt cx="2348" cy="2064"/>
          </a:xfrm>
        </p:grpSpPr>
        <p:grpSp>
          <p:nvGrpSpPr>
            <p:cNvPr id="45071" name="Group 23"/>
            <p:cNvGrpSpPr>
              <a:grpSpLocks/>
            </p:cNvGrpSpPr>
            <p:nvPr/>
          </p:nvGrpSpPr>
          <p:grpSpPr bwMode="auto">
            <a:xfrm>
              <a:off x="2437" y="1344"/>
              <a:ext cx="2348" cy="2064"/>
              <a:chOff x="2437" y="1344"/>
              <a:chExt cx="2348" cy="2064"/>
            </a:xfrm>
          </p:grpSpPr>
          <p:sp>
            <p:nvSpPr>
              <p:cNvPr id="45078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</a:t>
                </a:r>
                <a:r>
                  <a:rPr lang="en-US" altLang="en-US" b="0">
                    <a:solidFill>
                      <a:schemeClr val="accent2"/>
                    </a:solidFill>
                    <a:latin typeface="Tahoma" charset="0"/>
                  </a:rPr>
                  <a:t>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45079" name="Text Box 25"/>
              <p:cNvSpPr txBox="1">
                <a:spLocks noChangeArrowheads="1"/>
              </p:cNvSpPr>
              <p:nvPr/>
            </p:nvSpPr>
            <p:spPr bwMode="auto">
              <a:xfrm>
                <a:off x="2445" y="2880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  <p:sp>
            <p:nvSpPr>
              <p:cNvPr id="45080" name="Text Box 26"/>
              <p:cNvSpPr txBox="1">
                <a:spLocks noChangeArrowheads="1"/>
              </p:cNvSpPr>
              <p:nvPr/>
            </p:nvSpPr>
            <p:spPr bwMode="auto">
              <a:xfrm>
                <a:off x="3885" y="2880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  <p:sp>
            <p:nvSpPr>
              <p:cNvPr id="45081" name="Text Box 27"/>
              <p:cNvSpPr txBox="1">
                <a:spLocks noChangeArrowheads="1"/>
              </p:cNvSpPr>
              <p:nvPr/>
            </p:nvSpPr>
            <p:spPr bwMode="auto">
              <a:xfrm>
                <a:off x="3885" y="1344"/>
                <a:ext cx="90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{1,2,3,4}</a:t>
                </a:r>
              </a:p>
            </p:txBody>
          </p:sp>
        </p:grpSp>
        <p:sp>
          <p:nvSpPr>
            <p:cNvPr id="45072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3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4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5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6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077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3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5065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5066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5067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5068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5069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5070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28600" y="1497634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Picking up a little later after two steps of backtracking….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1501268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60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5F55500F-97FF-4CBD-9519-E7BAD466C82E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400" b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6085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6106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6115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16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17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18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19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20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21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22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6123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6107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6108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6109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6110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6111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6112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6113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6114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6086" name="Group 22"/>
          <p:cNvGrpSpPr>
            <a:grpSpLocks/>
          </p:cNvGrpSpPr>
          <p:nvPr/>
        </p:nvGrpSpPr>
        <p:grpSpPr bwMode="auto">
          <a:xfrm>
            <a:off x="4241800" y="2133600"/>
            <a:ext cx="3773488" cy="3276600"/>
            <a:chOff x="2429" y="1344"/>
            <a:chExt cx="2377" cy="2064"/>
          </a:xfrm>
        </p:grpSpPr>
        <p:grpSp>
          <p:nvGrpSpPr>
            <p:cNvPr id="46095" name="Group 23"/>
            <p:cNvGrpSpPr>
              <a:grpSpLocks/>
            </p:cNvGrpSpPr>
            <p:nvPr/>
          </p:nvGrpSpPr>
          <p:grpSpPr bwMode="auto">
            <a:xfrm>
              <a:off x="2429" y="1344"/>
              <a:ext cx="2377" cy="2064"/>
              <a:chOff x="2429" y="1344"/>
              <a:chExt cx="2377" cy="2064"/>
            </a:xfrm>
          </p:grpSpPr>
          <p:sp>
            <p:nvSpPr>
              <p:cNvPr id="46102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46103" name="Text Box 25"/>
              <p:cNvSpPr txBox="1">
                <a:spLocks noChangeArrowheads="1"/>
              </p:cNvSpPr>
              <p:nvPr/>
            </p:nvSpPr>
            <p:spPr bwMode="auto">
              <a:xfrm>
                <a:off x="242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  }</a:t>
                </a:r>
              </a:p>
            </p:txBody>
          </p:sp>
          <p:sp>
            <p:nvSpPr>
              <p:cNvPr id="46104" name="Text Box 26"/>
              <p:cNvSpPr txBox="1">
                <a:spLocks noChangeArrowheads="1"/>
              </p:cNvSpPr>
              <p:nvPr/>
            </p:nvSpPr>
            <p:spPr bwMode="auto">
              <a:xfrm>
                <a:off x="3877" y="2880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,3,4}</a:t>
                </a:r>
              </a:p>
            </p:txBody>
          </p:sp>
          <p:sp>
            <p:nvSpPr>
              <p:cNvPr id="46105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,4}</a:t>
                </a:r>
              </a:p>
            </p:txBody>
          </p:sp>
        </p:grpSp>
        <p:sp>
          <p:nvSpPr>
            <p:cNvPr id="46096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7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8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099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0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6101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6087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46088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6089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6090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6091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6092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6093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6094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962400" y="5715000"/>
            <a:ext cx="2895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check!</a:t>
            </a:r>
          </a:p>
        </p:txBody>
      </p:sp>
    </p:spTree>
    <p:extLst>
      <p:ext uri="{BB962C8B-B14F-4D97-AF65-F5344CB8AC3E}">
        <p14:creationId xmlns:p14="http://schemas.microsoft.com/office/powerpoint/2010/main" val="2102118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EDDCD5CC-DDC3-4EB3-9AEB-B200F2EE9FF2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400" b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7109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7133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7142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3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4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5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6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7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8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49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7150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7134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7135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7136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7137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7138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7139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7140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7141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7110" name="Group 22"/>
          <p:cNvGrpSpPr>
            <a:grpSpLocks/>
          </p:cNvGrpSpPr>
          <p:nvPr/>
        </p:nvGrpSpPr>
        <p:grpSpPr bwMode="auto">
          <a:xfrm>
            <a:off x="4241800" y="2133600"/>
            <a:ext cx="3773488" cy="3276600"/>
            <a:chOff x="2429" y="1344"/>
            <a:chExt cx="2377" cy="2064"/>
          </a:xfrm>
        </p:grpSpPr>
        <p:grpSp>
          <p:nvGrpSpPr>
            <p:cNvPr id="47122" name="Group 23"/>
            <p:cNvGrpSpPr>
              <a:grpSpLocks/>
            </p:cNvGrpSpPr>
            <p:nvPr/>
          </p:nvGrpSpPr>
          <p:grpSpPr bwMode="auto">
            <a:xfrm>
              <a:off x="2429" y="1344"/>
              <a:ext cx="2377" cy="2064"/>
              <a:chOff x="2429" y="1344"/>
              <a:chExt cx="2377" cy="2064"/>
            </a:xfrm>
          </p:grpSpPr>
          <p:sp>
            <p:nvSpPr>
              <p:cNvPr id="47129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47130" name="Text Box 25"/>
              <p:cNvSpPr txBox="1">
                <a:spLocks noChangeArrowheads="1"/>
              </p:cNvSpPr>
              <p:nvPr/>
            </p:nvSpPr>
            <p:spPr bwMode="auto">
              <a:xfrm>
                <a:off x="242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  }</a:t>
                </a:r>
              </a:p>
            </p:txBody>
          </p:sp>
          <p:sp>
            <p:nvSpPr>
              <p:cNvPr id="47131" name="Text Box 26"/>
              <p:cNvSpPr txBox="1">
                <a:spLocks noChangeArrowheads="1"/>
              </p:cNvSpPr>
              <p:nvPr/>
            </p:nvSpPr>
            <p:spPr bwMode="auto">
              <a:xfrm>
                <a:off x="3877" y="2880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,3,4}</a:t>
                </a:r>
              </a:p>
            </p:txBody>
          </p:sp>
          <p:sp>
            <p:nvSpPr>
              <p:cNvPr id="47132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4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</p:grpSp>
        <p:sp>
          <p:nvSpPr>
            <p:cNvPr id="47123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24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25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26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27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7128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7111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47112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7116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7117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7118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7119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7120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7121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7113" name="AutoShape 42"/>
          <p:cNvSpPr>
            <a:spLocks noChangeArrowheads="1"/>
          </p:cNvSpPr>
          <p:nvPr/>
        </p:nvSpPr>
        <p:spPr bwMode="auto">
          <a:xfrm>
            <a:off x="1981200" y="4419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7114" name="Oval 43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7115" name="Oval 44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1762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813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935F1CFE-2F9C-4F26-A565-CD51F2B8E6B4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400" b="0"/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8133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8157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8166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67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68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69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70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71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72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73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74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8158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8159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8160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8161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8162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8163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8164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8165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8134" name="Group 22"/>
          <p:cNvGrpSpPr>
            <a:grpSpLocks/>
          </p:cNvGrpSpPr>
          <p:nvPr/>
        </p:nvGrpSpPr>
        <p:grpSpPr bwMode="auto">
          <a:xfrm>
            <a:off x="4229100" y="2133600"/>
            <a:ext cx="3786188" cy="3276600"/>
            <a:chOff x="2421" y="1344"/>
            <a:chExt cx="2385" cy="2064"/>
          </a:xfrm>
        </p:grpSpPr>
        <p:grpSp>
          <p:nvGrpSpPr>
            <p:cNvPr id="48146" name="Group 23"/>
            <p:cNvGrpSpPr>
              <a:grpSpLocks/>
            </p:cNvGrpSpPr>
            <p:nvPr/>
          </p:nvGrpSpPr>
          <p:grpSpPr bwMode="auto">
            <a:xfrm>
              <a:off x="2421" y="1344"/>
              <a:ext cx="2385" cy="2064"/>
              <a:chOff x="2421" y="1344"/>
              <a:chExt cx="2385" cy="2064"/>
            </a:xfrm>
          </p:grpSpPr>
          <p:sp>
            <p:nvSpPr>
              <p:cNvPr id="48153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48154" name="Text Box 25"/>
              <p:cNvSpPr txBox="1">
                <a:spLocks noChangeArrowheads="1"/>
              </p:cNvSpPr>
              <p:nvPr/>
            </p:nvSpPr>
            <p:spPr bwMode="auto">
              <a:xfrm>
                <a:off x="242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  ,  }</a:t>
                </a:r>
              </a:p>
            </p:txBody>
          </p:sp>
          <p:sp>
            <p:nvSpPr>
              <p:cNvPr id="48155" name="Text Box 26"/>
              <p:cNvSpPr txBox="1">
                <a:spLocks noChangeArrowheads="1"/>
              </p:cNvSpPr>
              <p:nvPr/>
            </p:nvSpPr>
            <p:spPr bwMode="auto">
              <a:xfrm>
                <a:off x="386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  }</a:t>
                </a:r>
              </a:p>
            </p:txBody>
          </p:sp>
          <p:sp>
            <p:nvSpPr>
              <p:cNvPr id="48156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4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</p:grpSp>
        <p:sp>
          <p:nvSpPr>
            <p:cNvPr id="48147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8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49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50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51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52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48136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8140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8141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8142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8143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8144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8145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8137" name="AutoShape 42"/>
          <p:cNvSpPr>
            <a:spLocks noChangeArrowheads="1"/>
          </p:cNvSpPr>
          <p:nvPr/>
        </p:nvSpPr>
        <p:spPr bwMode="auto">
          <a:xfrm>
            <a:off x="1981200" y="4419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8138" name="Oval 43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8139" name="Oval 44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62400" y="5715000"/>
            <a:ext cx="2895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check!</a:t>
            </a:r>
          </a:p>
        </p:txBody>
      </p:sp>
    </p:spTree>
    <p:extLst>
      <p:ext uri="{BB962C8B-B14F-4D97-AF65-F5344CB8AC3E}">
        <p14:creationId xmlns:p14="http://schemas.microsoft.com/office/powerpoint/2010/main" val="3424213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491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7388DE16-70CE-4CA9-B19B-6DE82DA67A58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n-US" sz="1400" b="0"/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49157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49183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49192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3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4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5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6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7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8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199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9200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49184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49185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9186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9187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9188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49189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49190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49191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49158" name="Group 22"/>
          <p:cNvGrpSpPr>
            <a:grpSpLocks/>
          </p:cNvGrpSpPr>
          <p:nvPr/>
        </p:nvGrpSpPr>
        <p:grpSpPr bwMode="auto">
          <a:xfrm>
            <a:off x="4229100" y="2133600"/>
            <a:ext cx="3786188" cy="3276600"/>
            <a:chOff x="2421" y="1344"/>
            <a:chExt cx="2385" cy="2064"/>
          </a:xfrm>
        </p:grpSpPr>
        <p:grpSp>
          <p:nvGrpSpPr>
            <p:cNvPr id="49172" name="Group 23"/>
            <p:cNvGrpSpPr>
              <a:grpSpLocks/>
            </p:cNvGrpSpPr>
            <p:nvPr/>
          </p:nvGrpSpPr>
          <p:grpSpPr bwMode="auto">
            <a:xfrm>
              <a:off x="2421" y="1344"/>
              <a:ext cx="2385" cy="2064"/>
              <a:chOff x="2421" y="1344"/>
              <a:chExt cx="2385" cy="2064"/>
            </a:xfrm>
          </p:grpSpPr>
          <p:sp>
            <p:nvSpPr>
              <p:cNvPr id="49179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49180" name="Text Box 25"/>
              <p:cNvSpPr txBox="1">
                <a:spLocks noChangeArrowheads="1"/>
              </p:cNvSpPr>
              <p:nvPr/>
            </p:nvSpPr>
            <p:spPr bwMode="auto">
              <a:xfrm>
                <a:off x="242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  ,  ,  }</a:t>
                </a:r>
              </a:p>
            </p:txBody>
          </p:sp>
          <p:sp>
            <p:nvSpPr>
              <p:cNvPr id="49181" name="Text Box 26"/>
              <p:cNvSpPr txBox="1">
                <a:spLocks noChangeArrowheads="1"/>
              </p:cNvSpPr>
              <p:nvPr/>
            </p:nvSpPr>
            <p:spPr bwMode="auto">
              <a:xfrm>
                <a:off x="3869" y="2880"/>
                <a:ext cx="930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{1,  ,3,  }</a:t>
                </a:r>
              </a:p>
            </p:txBody>
          </p:sp>
          <p:sp>
            <p:nvSpPr>
              <p:cNvPr id="49182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4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</p:grpSp>
        <p:sp>
          <p:nvSpPr>
            <p:cNvPr id="49173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4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5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6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7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78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9159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49160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49166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9167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9168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9169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9170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9171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49161" name="AutoShape 42"/>
          <p:cNvSpPr>
            <a:spLocks noChangeArrowheads="1"/>
          </p:cNvSpPr>
          <p:nvPr/>
        </p:nvSpPr>
        <p:spPr bwMode="auto">
          <a:xfrm>
            <a:off x="1981200" y="4419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162" name="Oval 43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163" name="Oval 44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164" name="AutoShape 45"/>
          <p:cNvSpPr>
            <a:spLocks noChangeArrowheads="1"/>
          </p:cNvSpPr>
          <p:nvPr/>
        </p:nvSpPr>
        <p:spPr bwMode="auto">
          <a:xfrm>
            <a:off x="24384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165" name="Oval 46"/>
          <p:cNvSpPr>
            <a:spLocks noChangeArrowheads="1"/>
          </p:cNvSpPr>
          <p:nvPr/>
        </p:nvSpPr>
        <p:spPr bwMode="auto">
          <a:xfrm>
            <a:off x="29718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379022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3FADE80E-DB16-4F4A-B328-C09D20FE8902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n-US" sz="1400" b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50181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50207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50216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17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18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19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20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21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22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23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0224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50208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50209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50210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50211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50212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50213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50214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50215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50182" name="Group 22"/>
          <p:cNvGrpSpPr>
            <a:grpSpLocks/>
          </p:cNvGrpSpPr>
          <p:nvPr/>
        </p:nvGrpSpPr>
        <p:grpSpPr bwMode="auto">
          <a:xfrm>
            <a:off x="4229100" y="2133600"/>
            <a:ext cx="3786188" cy="3276600"/>
            <a:chOff x="2421" y="1344"/>
            <a:chExt cx="2385" cy="2064"/>
          </a:xfrm>
        </p:grpSpPr>
        <p:grpSp>
          <p:nvGrpSpPr>
            <p:cNvPr id="50196" name="Group 23"/>
            <p:cNvGrpSpPr>
              <a:grpSpLocks/>
            </p:cNvGrpSpPr>
            <p:nvPr/>
          </p:nvGrpSpPr>
          <p:grpSpPr bwMode="auto">
            <a:xfrm>
              <a:off x="2421" y="1344"/>
              <a:ext cx="2385" cy="2064"/>
              <a:chOff x="2421" y="1344"/>
              <a:chExt cx="2385" cy="2064"/>
            </a:xfrm>
          </p:grpSpPr>
          <p:sp>
            <p:nvSpPr>
              <p:cNvPr id="50203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50204" name="Text Box 25"/>
              <p:cNvSpPr txBox="1">
                <a:spLocks noChangeArrowheads="1"/>
              </p:cNvSpPr>
              <p:nvPr/>
            </p:nvSpPr>
            <p:spPr bwMode="auto">
              <a:xfrm>
                <a:off x="242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  ,  ,  }</a:t>
                </a:r>
              </a:p>
            </p:txBody>
          </p:sp>
          <p:sp>
            <p:nvSpPr>
              <p:cNvPr id="50205" name="Text Box 26"/>
              <p:cNvSpPr txBox="1">
                <a:spLocks noChangeArrowheads="1"/>
              </p:cNvSpPr>
              <p:nvPr/>
            </p:nvSpPr>
            <p:spPr bwMode="auto">
              <a:xfrm>
                <a:off x="386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 ,  ,3,  }</a:t>
                </a:r>
              </a:p>
            </p:txBody>
          </p:sp>
          <p:sp>
            <p:nvSpPr>
              <p:cNvPr id="50206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4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</p:grpSp>
        <p:sp>
          <p:nvSpPr>
            <p:cNvPr id="50197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8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199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00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01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0202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0183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50184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50190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0191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0192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0193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0194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0195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50185" name="AutoShape 42"/>
          <p:cNvSpPr>
            <a:spLocks noChangeArrowheads="1"/>
          </p:cNvSpPr>
          <p:nvPr/>
        </p:nvSpPr>
        <p:spPr bwMode="auto">
          <a:xfrm>
            <a:off x="1981200" y="4419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0186" name="Oval 43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0187" name="Oval 44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0188" name="AutoShape 45"/>
          <p:cNvSpPr>
            <a:spLocks noChangeArrowheads="1"/>
          </p:cNvSpPr>
          <p:nvPr/>
        </p:nvSpPr>
        <p:spPr bwMode="auto">
          <a:xfrm>
            <a:off x="24384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0189" name="Oval 46"/>
          <p:cNvSpPr>
            <a:spLocks noChangeArrowheads="1"/>
          </p:cNvSpPr>
          <p:nvPr/>
        </p:nvSpPr>
        <p:spPr bwMode="auto">
          <a:xfrm>
            <a:off x="29718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62400" y="5715000"/>
            <a:ext cx="2895600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Forward check!</a:t>
            </a:r>
          </a:p>
        </p:txBody>
      </p:sp>
    </p:spTree>
    <p:extLst>
      <p:ext uri="{BB962C8B-B14F-4D97-AF65-F5344CB8AC3E}">
        <p14:creationId xmlns:p14="http://schemas.microsoft.com/office/powerpoint/2010/main" val="107169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12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0AFB5190-A0EC-4DF3-9416-82358830D4E2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n-US" sz="1400" b="0"/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4-Queens Problem</a:t>
            </a:r>
          </a:p>
        </p:txBody>
      </p:sp>
      <p:grpSp>
        <p:nvGrpSpPr>
          <p:cNvPr id="51205" name="Group 3"/>
          <p:cNvGrpSpPr>
            <a:grpSpLocks/>
          </p:cNvGrpSpPr>
          <p:nvPr/>
        </p:nvGrpSpPr>
        <p:grpSpPr bwMode="auto">
          <a:xfrm>
            <a:off x="1219200" y="2667000"/>
            <a:ext cx="2133600" cy="2209800"/>
            <a:chOff x="624" y="1776"/>
            <a:chExt cx="1344" cy="1392"/>
          </a:xfrm>
        </p:grpSpPr>
        <p:grpSp>
          <p:nvGrpSpPr>
            <p:cNvPr id="51232" name="Group 4"/>
            <p:cNvGrpSpPr>
              <a:grpSpLocks/>
            </p:cNvGrpSpPr>
            <p:nvPr/>
          </p:nvGrpSpPr>
          <p:grpSpPr bwMode="auto">
            <a:xfrm>
              <a:off x="816" y="2016"/>
              <a:ext cx="1152" cy="1152"/>
              <a:chOff x="576" y="1728"/>
              <a:chExt cx="1152" cy="1152"/>
            </a:xfrm>
          </p:grpSpPr>
          <p:sp>
            <p:nvSpPr>
              <p:cNvPr id="51241" name="Rectangle 5"/>
              <p:cNvSpPr>
                <a:spLocks noChangeArrowheads="1"/>
              </p:cNvSpPr>
              <p:nvPr/>
            </p:nvSpPr>
            <p:spPr bwMode="auto">
              <a:xfrm>
                <a:off x="576" y="1728"/>
                <a:ext cx="1152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2" name="Rectangle 6"/>
              <p:cNvSpPr>
                <a:spLocks noChangeArrowheads="1"/>
              </p:cNvSpPr>
              <p:nvPr/>
            </p:nvSpPr>
            <p:spPr bwMode="auto">
              <a:xfrm>
                <a:off x="864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3" name="Rectangle 7"/>
              <p:cNvSpPr>
                <a:spLocks noChangeArrowheads="1"/>
              </p:cNvSpPr>
              <p:nvPr/>
            </p:nvSpPr>
            <p:spPr bwMode="auto">
              <a:xfrm>
                <a:off x="1152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4" name="Rectangle 8"/>
              <p:cNvSpPr>
                <a:spLocks noChangeArrowheads="1"/>
              </p:cNvSpPr>
              <p:nvPr/>
            </p:nvSpPr>
            <p:spPr bwMode="auto">
              <a:xfrm>
                <a:off x="864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5" name="Rectangle 9"/>
              <p:cNvSpPr>
                <a:spLocks noChangeArrowheads="1"/>
              </p:cNvSpPr>
              <p:nvPr/>
            </p:nvSpPr>
            <p:spPr bwMode="auto">
              <a:xfrm>
                <a:off x="576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6" name="Rectangle 10"/>
              <p:cNvSpPr>
                <a:spLocks noChangeArrowheads="1"/>
              </p:cNvSpPr>
              <p:nvPr/>
            </p:nvSpPr>
            <p:spPr bwMode="auto">
              <a:xfrm>
                <a:off x="1440" y="2304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7" name="Rectangle 11"/>
              <p:cNvSpPr>
                <a:spLocks noChangeArrowheads="1"/>
              </p:cNvSpPr>
              <p:nvPr/>
            </p:nvSpPr>
            <p:spPr bwMode="auto">
              <a:xfrm>
                <a:off x="1152" y="2016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8" name="Rectangle 12"/>
              <p:cNvSpPr>
                <a:spLocks noChangeArrowheads="1"/>
              </p:cNvSpPr>
              <p:nvPr/>
            </p:nvSpPr>
            <p:spPr bwMode="auto">
              <a:xfrm>
                <a:off x="576" y="2592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51249" name="Rectangle 13"/>
              <p:cNvSpPr>
                <a:spLocks noChangeArrowheads="1"/>
              </p:cNvSpPr>
              <p:nvPr/>
            </p:nvSpPr>
            <p:spPr bwMode="auto">
              <a:xfrm>
                <a:off x="1440" y="1728"/>
                <a:ext cx="288" cy="28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</p:grpSp>
        <p:sp>
          <p:nvSpPr>
            <p:cNvPr id="51233" name="Text Box 14"/>
            <p:cNvSpPr txBox="1">
              <a:spLocks noChangeArrowheads="1"/>
            </p:cNvSpPr>
            <p:nvPr/>
          </p:nvSpPr>
          <p:spPr bwMode="auto">
            <a:xfrm>
              <a:off x="624" y="201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  <p:sp>
          <p:nvSpPr>
            <p:cNvPr id="51234" name="Text Box 15"/>
            <p:cNvSpPr txBox="1">
              <a:spLocks noChangeArrowheads="1"/>
            </p:cNvSpPr>
            <p:nvPr/>
          </p:nvSpPr>
          <p:spPr bwMode="auto">
            <a:xfrm>
              <a:off x="624" y="2592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51235" name="Text Box 16"/>
            <p:cNvSpPr txBox="1">
              <a:spLocks noChangeArrowheads="1"/>
            </p:cNvSpPr>
            <p:nvPr/>
          </p:nvSpPr>
          <p:spPr bwMode="auto">
            <a:xfrm>
              <a:off x="624" y="2304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51236" name="Text Box 17"/>
            <p:cNvSpPr txBox="1">
              <a:spLocks noChangeArrowheads="1"/>
            </p:cNvSpPr>
            <p:nvPr/>
          </p:nvSpPr>
          <p:spPr bwMode="auto">
            <a:xfrm>
              <a:off x="624" y="2880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51237" name="Text Box 18"/>
            <p:cNvSpPr txBox="1">
              <a:spLocks noChangeArrowheads="1"/>
            </p:cNvSpPr>
            <p:nvPr/>
          </p:nvSpPr>
          <p:spPr bwMode="auto">
            <a:xfrm>
              <a:off x="1440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3</a:t>
              </a:r>
            </a:p>
          </p:txBody>
        </p:sp>
        <p:sp>
          <p:nvSpPr>
            <p:cNvPr id="51238" name="Text Box 19"/>
            <p:cNvSpPr txBox="1">
              <a:spLocks noChangeArrowheads="1"/>
            </p:cNvSpPr>
            <p:nvPr/>
          </p:nvSpPr>
          <p:spPr bwMode="auto">
            <a:xfrm>
              <a:off x="1152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2</a:t>
              </a:r>
            </a:p>
          </p:txBody>
        </p:sp>
        <p:sp>
          <p:nvSpPr>
            <p:cNvPr id="51239" name="Text Box 20"/>
            <p:cNvSpPr txBox="1">
              <a:spLocks noChangeArrowheads="1"/>
            </p:cNvSpPr>
            <p:nvPr/>
          </p:nvSpPr>
          <p:spPr bwMode="auto">
            <a:xfrm>
              <a:off x="1728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4</a:t>
              </a:r>
            </a:p>
          </p:txBody>
        </p:sp>
        <p:sp>
          <p:nvSpPr>
            <p:cNvPr id="51240" name="Text Box 21"/>
            <p:cNvSpPr txBox="1">
              <a:spLocks noChangeArrowheads="1"/>
            </p:cNvSpPr>
            <p:nvPr/>
          </p:nvSpPr>
          <p:spPr bwMode="auto">
            <a:xfrm>
              <a:off x="864" y="1776"/>
              <a:ext cx="2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0">
                  <a:latin typeface="Tahoma" charset="0"/>
                </a:rPr>
                <a:t>1</a:t>
              </a:r>
            </a:p>
          </p:txBody>
        </p:sp>
      </p:grpSp>
      <p:grpSp>
        <p:nvGrpSpPr>
          <p:cNvPr id="51206" name="Group 22"/>
          <p:cNvGrpSpPr>
            <a:grpSpLocks/>
          </p:cNvGrpSpPr>
          <p:nvPr/>
        </p:nvGrpSpPr>
        <p:grpSpPr bwMode="auto">
          <a:xfrm>
            <a:off x="4229100" y="2133600"/>
            <a:ext cx="3786188" cy="3276600"/>
            <a:chOff x="2421" y="1344"/>
            <a:chExt cx="2385" cy="2064"/>
          </a:xfrm>
        </p:grpSpPr>
        <p:grpSp>
          <p:nvGrpSpPr>
            <p:cNvPr id="51221" name="Group 23"/>
            <p:cNvGrpSpPr>
              <a:grpSpLocks/>
            </p:cNvGrpSpPr>
            <p:nvPr/>
          </p:nvGrpSpPr>
          <p:grpSpPr bwMode="auto">
            <a:xfrm>
              <a:off x="2421" y="1344"/>
              <a:ext cx="2385" cy="2064"/>
              <a:chOff x="2421" y="1344"/>
              <a:chExt cx="2385" cy="2064"/>
            </a:xfrm>
          </p:grpSpPr>
          <p:sp>
            <p:nvSpPr>
              <p:cNvPr id="51228" name="Text Box 24"/>
              <p:cNvSpPr txBox="1">
                <a:spLocks noChangeArrowheads="1"/>
              </p:cNvSpPr>
              <p:nvPr/>
            </p:nvSpPr>
            <p:spPr bwMode="auto">
              <a:xfrm>
                <a:off x="2437" y="1344"/>
                <a:ext cx="91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X1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3300"/>
                    </a:solidFill>
                    <a:latin typeface="Tahoma" charset="0"/>
                  </a:rPr>
                  <a:t>2</a:t>
                </a:r>
                <a:r>
                  <a:rPr lang="en-US" altLang="en-US" b="0">
                    <a:latin typeface="Tahoma" charset="0"/>
                  </a:rPr>
                  <a:t>,3,4}</a:t>
                </a:r>
              </a:p>
            </p:txBody>
          </p:sp>
          <p:sp>
            <p:nvSpPr>
              <p:cNvPr id="51229" name="Text Box 25"/>
              <p:cNvSpPr txBox="1">
                <a:spLocks noChangeArrowheads="1"/>
              </p:cNvSpPr>
              <p:nvPr/>
            </p:nvSpPr>
            <p:spPr bwMode="auto">
              <a:xfrm>
                <a:off x="242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X3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1</a:t>
                </a:r>
                <a:r>
                  <a:rPr lang="en-US" altLang="en-US" b="0">
                    <a:latin typeface="Tahoma" charset="0"/>
                  </a:rPr>
                  <a:t>,  ,  ,  }</a:t>
                </a:r>
              </a:p>
            </p:txBody>
          </p:sp>
          <p:sp>
            <p:nvSpPr>
              <p:cNvPr id="51230" name="Text Box 26"/>
              <p:cNvSpPr txBox="1">
                <a:spLocks noChangeArrowheads="1"/>
              </p:cNvSpPr>
              <p:nvPr/>
            </p:nvSpPr>
            <p:spPr bwMode="auto">
              <a:xfrm>
                <a:off x="3861" y="2880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  ,  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3</a:t>
                </a:r>
                <a:r>
                  <a:rPr lang="en-US" altLang="en-US" b="0">
                    <a:latin typeface="Tahoma" charset="0"/>
                  </a:rPr>
                  <a:t>,  }</a:t>
                </a:r>
              </a:p>
            </p:txBody>
          </p:sp>
          <p:sp>
            <p:nvSpPr>
              <p:cNvPr id="51231" name="Text Box 27"/>
              <p:cNvSpPr txBox="1">
                <a:spLocks noChangeArrowheads="1"/>
              </p:cNvSpPr>
              <p:nvPr/>
            </p:nvSpPr>
            <p:spPr bwMode="auto">
              <a:xfrm>
                <a:off x="3861" y="1344"/>
                <a:ext cx="945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X2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b="0">
                    <a:latin typeface="Tahoma" charset="0"/>
                  </a:rPr>
                  <a:t>{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chemeClr val="bg1"/>
                    </a:solidFill>
                    <a:latin typeface="Tahoma" charset="0"/>
                  </a:rPr>
                  <a:t>  </a:t>
                </a:r>
                <a:r>
                  <a:rPr lang="en-US" altLang="en-US" b="0">
                    <a:latin typeface="Tahoma" charset="0"/>
                  </a:rPr>
                  <a:t>,</a:t>
                </a:r>
                <a:r>
                  <a:rPr lang="en-US" altLang="en-US" b="0">
                    <a:solidFill>
                      <a:srgbClr val="FF0000"/>
                    </a:solidFill>
                    <a:latin typeface="Tahoma" charset="0"/>
                  </a:rPr>
                  <a:t>4</a:t>
                </a:r>
                <a:r>
                  <a:rPr lang="en-US" altLang="en-US" b="0">
                    <a:latin typeface="Tahoma" charset="0"/>
                  </a:rPr>
                  <a:t>}</a:t>
                </a:r>
              </a:p>
            </p:txBody>
          </p:sp>
        </p:grpSp>
        <p:sp>
          <p:nvSpPr>
            <p:cNvPr id="51222" name="Line 28"/>
            <p:cNvSpPr>
              <a:spLocks noChangeShapeType="1"/>
            </p:cNvSpPr>
            <p:nvPr/>
          </p:nvSpPr>
          <p:spPr bwMode="auto">
            <a:xfrm>
              <a:off x="3360" y="1584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3" name="Line 29"/>
            <p:cNvSpPr>
              <a:spLocks noChangeShapeType="1"/>
            </p:cNvSpPr>
            <p:nvPr/>
          </p:nvSpPr>
          <p:spPr bwMode="auto">
            <a:xfrm>
              <a:off x="2928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4" name="Line 30"/>
            <p:cNvSpPr>
              <a:spLocks noChangeShapeType="1"/>
            </p:cNvSpPr>
            <p:nvPr/>
          </p:nvSpPr>
          <p:spPr bwMode="auto">
            <a:xfrm>
              <a:off x="3360" y="3120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5" name="Line 31"/>
            <p:cNvSpPr>
              <a:spLocks noChangeShapeType="1"/>
            </p:cNvSpPr>
            <p:nvPr/>
          </p:nvSpPr>
          <p:spPr bwMode="auto">
            <a:xfrm>
              <a:off x="4320" y="1872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6" name="Line 32"/>
            <p:cNvSpPr>
              <a:spLocks noChangeShapeType="1"/>
            </p:cNvSpPr>
            <p:nvPr/>
          </p:nvSpPr>
          <p:spPr bwMode="auto">
            <a:xfrm>
              <a:off x="3312" y="1872"/>
              <a:ext cx="576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1227" name="Line 33"/>
            <p:cNvSpPr>
              <a:spLocks noChangeShapeType="1"/>
            </p:cNvSpPr>
            <p:nvPr/>
          </p:nvSpPr>
          <p:spPr bwMode="auto">
            <a:xfrm flipH="1">
              <a:off x="3360" y="1872"/>
              <a:ext cx="52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51207" name="AutoShape 34"/>
          <p:cNvSpPr>
            <a:spLocks noChangeArrowheads="1"/>
          </p:cNvSpPr>
          <p:nvPr/>
        </p:nvSpPr>
        <p:spPr bwMode="auto">
          <a:xfrm>
            <a:off x="1524000" y="35052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grpSp>
        <p:nvGrpSpPr>
          <p:cNvPr id="51208" name="Group 35"/>
          <p:cNvGrpSpPr>
            <a:grpSpLocks/>
          </p:cNvGrpSpPr>
          <p:nvPr/>
        </p:nvGrpSpPr>
        <p:grpSpPr bwMode="auto">
          <a:xfrm>
            <a:off x="2057400" y="3124200"/>
            <a:ext cx="1219200" cy="1676400"/>
            <a:chOff x="1296" y="1968"/>
            <a:chExt cx="768" cy="1056"/>
          </a:xfrm>
        </p:grpSpPr>
        <p:sp>
          <p:nvSpPr>
            <p:cNvPr id="51215" name="Oval 3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1216" name="Oval 37"/>
            <p:cNvSpPr>
              <a:spLocks noChangeArrowheads="1"/>
            </p:cNvSpPr>
            <p:nvPr/>
          </p:nvSpPr>
          <p:spPr bwMode="auto">
            <a:xfrm>
              <a:off x="1296" y="2544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1217" name="Oval 38"/>
            <p:cNvSpPr>
              <a:spLocks noChangeArrowheads="1"/>
            </p:cNvSpPr>
            <p:nvPr/>
          </p:nvSpPr>
          <p:spPr bwMode="auto">
            <a:xfrm>
              <a:off x="1584" y="2832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1218" name="Oval 39"/>
            <p:cNvSpPr>
              <a:spLocks noChangeArrowheads="1"/>
            </p:cNvSpPr>
            <p:nvPr/>
          </p:nvSpPr>
          <p:spPr bwMode="auto">
            <a:xfrm>
              <a:off x="1296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1219" name="Oval 40"/>
            <p:cNvSpPr>
              <a:spLocks noChangeArrowheads="1"/>
            </p:cNvSpPr>
            <p:nvPr/>
          </p:nvSpPr>
          <p:spPr bwMode="auto">
            <a:xfrm>
              <a:off x="1872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51220" name="Oval 41"/>
            <p:cNvSpPr>
              <a:spLocks noChangeArrowheads="1"/>
            </p:cNvSpPr>
            <p:nvPr/>
          </p:nvSpPr>
          <p:spPr bwMode="auto">
            <a:xfrm>
              <a:off x="1584" y="2256"/>
              <a:ext cx="192" cy="192"/>
            </a:xfrm>
            <a:prstGeom prst="ellipse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51209" name="AutoShape 42"/>
          <p:cNvSpPr>
            <a:spLocks noChangeArrowheads="1"/>
          </p:cNvSpPr>
          <p:nvPr/>
        </p:nvSpPr>
        <p:spPr bwMode="auto">
          <a:xfrm>
            <a:off x="1981200" y="44196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1210" name="Oval 43"/>
          <p:cNvSpPr>
            <a:spLocks noChangeArrowheads="1"/>
          </p:cNvSpPr>
          <p:nvPr/>
        </p:nvSpPr>
        <p:spPr bwMode="auto">
          <a:xfrm>
            <a:off x="2514600" y="40386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1211" name="Oval 44"/>
          <p:cNvSpPr>
            <a:spLocks noChangeArrowheads="1"/>
          </p:cNvSpPr>
          <p:nvPr/>
        </p:nvSpPr>
        <p:spPr bwMode="auto">
          <a:xfrm>
            <a:off x="2971800" y="44958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1212" name="AutoShape 45"/>
          <p:cNvSpPr>
            <a:spLocks noChangeArrowheads="1"/>
          </p:cNvSpPr>
          <p:nvPr/>
        </p:nvSpPr>
        <p:spPr bwMode="auto">
          <a:xfrm>
            <a:off x="2438400" y="30480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1213" name="Oval 46"/>
          <p:cNvSpPr>
            <a:spLocks noChangeArrowheads="1"/>
          </p:cNvSpPr>
          <p:nvPr/>
        </p:nvSpPr>
        <p:spPr bwMode="auto">
          <a:xfrm>
            <a:off x="2971800" y="3124200"/>
            <a:ext cx="304800" cy="304800"/>
          </a:xfrm>
          <a:prstGeom prst="ellipse">
            <a:avLst/>
          </a:prstGeom>
          <a:solidFill>
            <a:srgbClr val="800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1214" name="AutoShape 47"/>
          <p:cNvSpPr>
            <a:spLocks noChangeArrowheads="1"/>
          </p:cNvSpPr>
          <p:nvPr/>
        </p:nvSpPr>
        <p:spPr bwMode="auto">
          <a:xfrm>
            <a:off x="2895600" y="3962400"/>
            <a:ext cx="457200" cy="457200"/>
          </a:xfrm>
          <a:prstGeom prst="star4">
            <a:avLst>
              <a:gd name="adj" fmla="val 125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62400" y="5715000"/>
            <a:ext cx="2895600" cy="83099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Assign value to unassigned variable</a:t>
            </a:r>
          </a:p>
        </p:txBody>
      </p:sp>
    </p:spTree>
    <p:extLst>
      <p:ext uri="{BB962C8B-B14F-4D97-AF65-F5344CB8AC3E}">
        <p14:creationId xmlns:p14="http://schemas.microsoft.com/office/powerpoint/2010/main" val="4162856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australia-sol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76343"/>
            <a:ext cx="2028825" cy="167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22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C03D8526-E1BB-49BD-AF33-71858B0AA3BF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n-US" sz="1400" b="0"/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Towards Constraint propagation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altLang="en-US" dirty="0"/>
              <a:t>Forward checking propagates information from </a:t>
            </a:r>
            <a:r>
              <a:rPr lang="en-US" altLang="en-US" i="1" dirty="0"/>
              <a:t>assigned</a:t>
            </a:r>
            <a:r>
              <a:rPr lang="en-US" altLang="en-US" dirty="0"/>
              <a:t> to </a:t>
            </a:r>
            <a:r>
              <a:rPr lang="en-US" altLang="en-US" i="1" dirty="0"/>
              <a:t>unassigned</a:t>
            </a:r>
            <a:r>
              <a:rPr lang="en-US" altLang="en-US" dirty="0"/>
              <a:t> variables, but doesn't provide early detection for all failures: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  <a:p>
            <a:pPr>
              <a:buFont typeface="Symbol" pitchFamily="18" charset="2"/>
              <a:buNone/>
            </a:pPr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dirty="0"/>
              <a:t>NT and SA cannot both be blue!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Constraint propagation</a:t>
            </a:r>
            <a:r>
              <a:rPr lang="en-US" altLang="en-US" dirty="0"/>
              <a:t> goes beyond forward checking &amp; repeatedly enforces constraints locally</a:t>
            </a:r>
          </a:p>
        </p:txBody>
      </p:sp>
      <p:pic>
        <p:nvPicPr>
          <p:cNvPr id="52230" name="Picture 4" descr="forward-checking-progress3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51339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29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B68DF90-6AC7-4959-9E5B-2375305D5488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Arc Consistency, </a:t>
            </a:r>
            <a:br>
              <a:rPr lang="en-US" altLang="en-US" dirty="0"/>
            </a:br>
            <a:r>
              <a:rPr lang="en-US" altLang="en-US" dirty="0"/>
              <a:t>Constraint Propagation &amp; AC-3</a:t>
            </a:r>
          </a:p>
        </p:txBody>
      </p:sp>
    </p:spTree>
    <p:extLst>
      <p:ext uri="{BB962C8B-B14F-4D97-AF65-F5344CB8AC3E}">
        <p14:creationId xmlns:p14="http://schemas.microsoft.com/office/powerpoint/2010/main" val="478091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Idea 3 </a:t>
            </a:r>
            <a:r>
              <a:rPr lang="en-US" altLang="en-US" i="1" dirty="0"/>
              <a:t>(big </a:t>
            </a:r>
            <a:r>
              <a:rPr lang="en-US" altLang="en-US" dirty="0"/>
              <a:t>idea)</a:t>
            </a:r>
            <a:r>
              <a:rPr lang="en-US" altLang="en-US" i="1" dirty="0"/>
              <a:t>: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C00000"/>
                </a:solidFill>
              </a:rPr>
              <a:t>Inference</a:t>
            </a:r>
            <a:r>
              <a:rPr lang="en-US" altLang="en-US" dirty="0"/>
              <a:t> in CSPs 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5410200"/>
          </a:xfrm>
        </p:spPr>
        <p:txBody>
          <a:bodyPr/>
          <a:lstStyle/>
          <a:p>
            <a:r>
              <a:rPr lang="en-US" altLang="en-US" sz="2200" dirty="0"/>
              <a:t>CSP solvers combine search </a:t>
            </a:r>
            <a:r>
              <a:rPr lang="en-US" altLang="en-US" sz="2200" i="1" dirty="0"/>
              <a:t>and inference</a:t>
            </a:r>
          </a:p>
          <a:p>
            <a:pPr lvl="1"/>
            <a:r>
              <a:rPr lang="en-US" altLang="en-US" dirty="0"/>
              <a:t>Search </a:t>
            </a:r>
          </a:p>
          <a:p>
            <a:pPr lvl="2"/>
            <a:r>
              <a:rPr lang="en-US" altLang="en-US" dirty="0"/>
              <a:t>assigning a value to a variable</a:t>
            </a:r>
          </a:p>
          <a:p>
            <a:pPr lvl="1"/>
            <a:r>
              <a:rPr lang="en-US" altLang="en-US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propagation (inference)</a:t>
            </a:r>
          </a:p>
          <a:p>
            <a:pPr lvl="2"/>
            <a:r>
              <a:rPr lang="en-US" altLang="en-US" dirty="0"/>
              <a:t>Eliminates possible values for a variable </a:t>
            </a:r>
            <a:br>
              <a:rPr lang="en-US" altLang="en-US" dirty="0"/>
            </a:br>
            <a:r>
              <a:rPr lang="en-US" altLang="en-US" dirty="0"/>
              <a:t>if the value would violate </a:t>
            </a:r>
            <a:r>
              <a:rPr lang="en-US" altLang="en-US" dirty="0">
                <a:solidFill>
                  <a:srgbClr val="0000FF"/>
                </a:solidFill>
              </a:rPr>
              <a:t>local consistency</a:t>
            </a:r>
          </a:p>
          <a:p>
            <a:pPr lvl="1"/>
            <a:r>
              <a:rPr lang="en-US" altLang="en-US" i="1" dirty="0"/>
              <a:t>Can do inference first, or intertwine it with search</a:t>
            </a:r>
          </a:p>
          <a:p>
            <a:pPr lvl="2"/>
            <a:r>
              <a:rPr lang="en-US" altLang="en-US" dirty="0"/>
              <a:t>You’ll investigate this in the Sudoku homework</a:t>
            </a:r>
          </a:p>
          <a:p>
            <a:r>
              <a:rPr lang="en-US" altLang="en-US" sz="2200" dirty="0"/>
              <a:t>Local consistency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Node consistency</a:t>
            </a:r>
            <a:r>
              <a:rPr lang="en-US" altLang="en-US" dirty="0"/>
              <a:t>: satisfies unary constraints</a:t>
            </a:r>
          </a:p>
          <a:p>
            <a:pPr lvl="2"/>
            <a:r>
              <a:rPr lang="en-US" altLang="en-US" dirty="0"/>
              <a:t>This is trivial!</a:t>
            </a:r>
          </a:p>
          <a:p>
            <a:pPr lvl="1"/>
            <a:r>
              <a:rPr lang="en-US" altLang="en-US" sz="2400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 consistency</a:t>
            </a:r>
            <a:r>
              <a:rPr lang="en-US" altLang="en-US" dirty="0"/>
              <a:t>: satisfies binary constraints</a:t>
            </a:r>
          </a:p>
          <a:p>
            <a:pPr lvl="2"/>
            <a:r>
              <a:rPr lang="en-US" altLang="en-US" i="1" dirty="0"/>
              <a:t>(X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arc-consistent w.r.t. </a:t>
            </a:r>
            <a:r>
              <a:rPr lang="en-US" altLang="en-US" i="1" dirty="0" err="1"/>
              <a:t>X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if for every value </a:t>
            </a:r>
            <a:r>
              <a:rPr lang="en-US" altLang="en-US" i="1" dirty="0"/>
              <a:t>v </a:t>
            </a:r>
            <a:r>
              <a:rPr lang="en-US" altLang="en-US" dirty="0"/>
              <a:t>in </a:t>
            </a:r>
            <a:r>
              <a:rPr lang="en-US" altLang="en-US" i="1" dirty="0"/>
              <a:t>D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dirty="0"/>
              <a:t>there is some value </a:t>
            </a:r>
            <a:r>
              <a:rPr lang="en-US" altLang="en-US" i="1" dirty="0"/>
              <a:t>w</a:t>
            </a:r>
            <a:r>
              <a:rPr lang="en-US" altLang="en-US" dirty="0"/>
              <a:t> in </a:t>
            </a:r>
            <a:r>
              <a:rPr lang="en-US" altLang="en-US" i="1" dirty="0" err="1"/>
              <a:t>D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that satisfies the binary constraint on the arc between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and </a:t>
            </a:r>
            <a:r>
              <a:rPr lang="en-US" altLang="en-US" i="1" dirty="0" err="1"/>
              <a:t>X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)</a:t>
            </a:r>
          </a:p>
          <a:p>
            <a:endParaRPr lang="en-US" altLang="en-US" dirty="0"/>
          </a:p>
        </p:txBody>
      </p:sp>
      <p:sp>
        <p:nvSpPr>
          <p:cNvPr id="9318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1E30C15F-0446-4953-B9AC-F82C40D2095E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536501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Admissibility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801" y="1714500"/>
            <a:ext cx="4166448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1197" y="1714614"/>
            <a:ext cx="4048123" cy="305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42900" y="4800600"/>
            <a:ext cx="417195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7750" y="4800600"/>
            <a:ext cx="41719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922319" y="5782542"/>
            <a:ext cx="138562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79" tIns="34289" rIns="68579" bIns="34289" rtlCol="0">
            <a:spAutoFit/>
          </a:bodyPr>
          <a:lstStyle/>
          <a:p>
            <a:endParaRPr lang="en-US" sz="24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8898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1"/>
          <p:cNvGrpSpPr>
            <a:grpSpLocks/>
          </p:cNvGrpSpPr>
          <p:nvPr/>
        </p:nvGrpSpPr>
        <p:grpSpPr bwMode="auto">
          <a:xfrm>
            <a:off x="5753100" y="2267530"/>
            <a:ext cx="3276600" cy="2809875"/>
            <a:chOff x="5582602" y="2362292"/>
            <a:chExt cx="3276600" cy="2809875"/>
          </a:xfrm>
        </p:grpSpPr>
        <p:pic>
          <p:nvPicPr>
            <p:cNvPr id="2048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t="13994" r="3999"/>
            <a:stretch>
              <a:fillRect/>
            </a:stretch>
          </p:blipFill>
          <p:spPr bwMode="auto">
            <a:xfrm>
              <a:off x="5582602" y="2362292"/>
              <a:ext cx="3276600" cy="2809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Text Box 7"/>
            <p:cNvSpPr txBox="1">
              <a:spLocks noChangeArrowheads="1"/>
            </p:cNvSpPr>
            <p:nvPr/>
          </p:nvSpPr>
          <p:spPr bwMode="auto">
            <a:xfrm rot="-1760480">
              <a:off x="5942914" y="26865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WA </a:t>
              </a:r>
              <a:r>
                <a:rPr lang="en-US" altLang="en-US" sz="1200" b="0" i="1">
                  <a:sym typeface="Symbol" pitchFamily="18" charset="2"/>
                </a:rPr>
                <a:t> NT</a:t>
              </a:r>
            </a:p>
          </p:txBody>
        </p:sp>
        <p:sp>
          <p:nvSpPr>
            <p:cNvPr id="20490" name="Text Box 8"/>
            <p:cNvSpPr txBox="1">
              <a:spLocks noChangeArrowheads="1"/>
            </p:cNvSpPr>
            <p:nvPr/>
          </p:nvSpPr>
          <p:spPr bwMode="auto">
            <a:xfrm rot="1474959">
              <a:off x="6019114" y="35247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WA </a:t>
              </a:r>
              <a:r>
                <a:rPr lang="en-US" altLang="en-US" sz="1200" b="0" i="1">
                  <a:sym typeface="Symbol" pitchFamily="18" charset="2"/>
                </a:rPr>
                <a:t> SA</a:t>
              </a:r>
            </a:p>
          </p:txBody>
        </p:sp>
        <p:sp>
          <p:nvSpPr>
            <p:cNvPr id="20491" name="Text Box 10"/>
            <p:cNvSpPr txBox="1">
              <a:spLocks noChangeArrowheads="1"/>
            </p:cNvSpPr>
            <p:nvPr/>
          </p:nvSpPr>
          <p:spPr bwMode="auto">
            <a:xfrm rot="4957574">
              <a:off x="6842233" y="3158868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NT </a:t>
              </a:r>
              <a:r>
                <a:rPr lang="en-US" altLang="en-US" sz="1200" b="0" i="1">
                  <a:sym typeface="Symbol" pitchFamily="18" charset="2"/>
                </a:rPr>
                <a:t> SA</a:t>
              </a:r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 rot="632895">
              <a:off x="7238314" y="2610387"/>
              <a:ext cx="914400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200" b="0" i="1"/>
                <a:t>NT </a:t>
              </a:r>
              <a:r>
                <a:rPr lang="en-US" altLang="en-US" sz="1200" b="0" i="1">
                  <a:sym typeface="Symbol" pitchFamily="18" charset="2"/>
                </a:rPr>
                <a:t> Q</a:t>
              </a:r>
            </a:p>
          </p:txBody>
        </p:sp>
      </p:grpSp>
      <p:sp>
        <p:nvSpPr>
          <p:cNvPr id="27650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204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02D16E60-C322-4D7B-AB7C-033BB11C9BA5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n-US" sz="1400" b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Review: CSP Representations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6705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Constraint graph: 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chemeClr val="accent2"/>
                </a:solidFill>
              </a:rPr>
              <a:t>nodes </a:t>
            </a:r>
            <a:r>
              <a:rPr lang="en-US" altLang="en-US" dirty="0"/>
              <a:t>are variables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solidFill>
                  <a:srgbClr val="FF0000"/>
                </a:solidFill>
              </a:rPr>
              <a:t>edges are constraints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</a:pPr>
            <a:endParaRPr lang="en-US" altLang="en-US" sz="2500" dirty="0"/>
          </a:p>
          <a:p>
            <a:pPr>
              <a:lnSpc>
                <a:spcPct val="90000"/>
              </a:lnSpc>
            </a:pPr>
            <a:endParaRPr lang="en-US" altLang="en-US" sz="2000" dirty="0"/>
          </a:p>
        </p:txBody>
      </p:sp>
      <p:pic>
        <p:nvPicPr>
          <p:cNvPr id="20487" name="Picture 4" descr="australia-sol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75" y="592912"/>
            <a:ext cx="2209800" cy="18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459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i="1" dirty="0">
              <a:latin typeface="Times New Roman" pitchFamily="18" charset="0"/>
            </a:endParaRPr>
          </a:p>
        </p:txBody>
      </p:sp>
      <p:sp>
        <p:nvSpPr>
          <p:cNvPr id="4813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>
                <a:latin typeface="Times New Roman" pitchFamily="18" charset="0"/>
              </a:rPr>
              <a:t>       </a:t>
            </a:r>
            <a:fld id="{B8BCE0F4-80A9-4437-89AB-0FA9207012B2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0919"/>
            <a:ext cx="7772400" cy="457200"/>
          </a:xfrm>
        </p:spPr>
        <p:txBody>
          <a:bodyPr/>
          <a:lstStyle/>
          <a:p>
            <a:r>
              <a:rPr lang="en-US" altLang="en-US" dirty="0"/>
              <a:t>Edges to Arcs:</a:t>
            </a:r>
            <a:br>
              <a:rPr lang="en-US" altLang="en-US" dirty="0"/>
            </a:br>
            <a:r>
              <a:rPr lang="en-US" altLang="en-US" dirty="0"/>
              <a:t>From Constraint Graph to DAG</a:t>
            </a:r>
            <a:endParaRPr lang="en-US" altLang="en-US" i="1" dirty="0"/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228600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Given a pair of nodes 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 </a:t>
            </a:r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and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0" i="1" baseline="-25000" dirty="0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connected by a constraint </a:t>
            </a:r>
            <a:r>
              <a:rPr lang="en-US" altLang="en-US" i="1" dirty="0">
                <a:solidFill>
                  <a:srgbClr val="C00000"/>
                </a:solidFill>
              </a:rPr>
              <a:t>edge</a:t>
            </a:r>
            <a:r>
              <a:rPr lang="en-US" altLang="en-US" dirty="0">
                <a:solidFill>
                  <a:srgbClr val="000000"/>
                </a:solidFill>
              </a:rPr>
              <a:t>, we represent this not by a single undirected edge, but a </a:t>
            </a:r>
            <a:r>
              <a:rPr lang="en-US" altLang="en-US" i="1" dirty="0">
                <a:solidFill>
                  <a:srgbClr val="C00000"/>
                </a:solidFill>
              </a:rPr>
              <a:t>pair</a:t>
            </a:r>
            <a:r>
              <a:rPr lang="en-US" altLang="en-US" i="1" dirty="0">
                <a:solidFill>
                  <a:srgbClr val="000000"/>
                </a:solidFill>
              </a:rPr>
              <a:t> of </a:t>
            </a:r>
            <a:r>
              <a:rPr lang="en-US" altLang="en-US" i="1" dirty="0">
                <a:solidFill>
                  <a:srgbClr val="C00000"/>
                </a:solidFill>
              </a:rPr>
              <a:t>directed arcs</a:t>
            </a:r>
            <a:r>
              <a:rPr lang="en-US" altLang="en-US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altLang="en-US" b="1" dirty="0"/>
              <a:t>For a connected pair of nodes </a:t>
            </a:r>
            <a:r>
              <a:rPr lang="en-US" altLang="en-US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1" i="1" dirty="0"/>
              <a:t> </a:t>
            </a:r>
            <a:r>
              <a:rPr lang="en-US" altLang="en-US" b="1" dirty="0"/>
              <a:t>and </a:t>
            </a:r>
            <a:r>
              <a:rPr lang="en-US" altLang="en-US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1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b="1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/>
              <a:t>, there are </a:t>
            </a:r>
            <a:r>
              <a:rPr lang="en-US" altLang="en-US" b="1" i="1" dirty="0">
                <a:solidFill>
                  <a:schemeClr val="accent2"/>
                </a:solidFill>
              </a:rPr>
              <a:t>two </a:t>
            </a:r>
            <a:r>
              <a:rPr lang="en-US" altLang="en-US" b="1" dirty="0"/>
              <a:t>arcs that connect them: </a:t>
            </a:r>
            <a:r>
              <a:rPr lang="en-US" altLang="en-US" b="1" i="1" dirty="0">
                <a:solidFill>
                  <a:schemeClr val="accent2"/>
                </a:solidFill>
              </a:rPr>
              <a:t>(</a:t>
            </a:r>
            <a:r>
              <a:rPr lang="en-US" altLang="en-US" b="1" i="1" dirty="0" err="1">
                <a:solidFill>
                  <a:schemeClr val="accent2"/>
                </a:solidFill>
              </a:rPr>
              <a:t>i,j</a:t>
            </a:r>
            <a:r>
              <a:rPr lang="en-US" altLang="en-US" b="1" i="1" dirty="0">
                <a:solidFill>
                  <a:schemeClr val="accent2"/>
                </a:solidFill>
              </a:rPr>
              <a:t>) </a:t>
            </a:r>
            <a:r>
              <a:rPr lang="en-US" altLang="en-US" b="1" dirty="0"/>
              <a:t>and </a:t>
            </a:r>
            <a:r>
              <a:rPr lang="en-US" altLang="en-US" b="1" i="1" dirty="0">
                <a:solidFill>
                  <a:schemeClr val="accent2"/>
                </a:solidFill>
              </a:rPr>
              <a:t>(</a:t>
            </a:r>
            <a:r>
              <a:rPr lang="en-US" altLang="en-US" b="1" i="1" dirty="0" err="1">
                <a:solidFill>
                  <a:schemeClr val="accent2"/>
                </a:solidFill>
              </a:rPr>
              <a:t>j,i</a:t>
            </a:r>
            <a:r>
              <a:rPr lang="en-US" altLang="en-US" b="1" i="1" dirty="0">
                <a:solidFill>
                  <a:schemeClr val="accent2"/>
                </a:solidFill>
              </a:rPr>
              <a:t>).</a:t>
            </a:r>
            <a:endParaRPr lang="en-US" altLang="en-US" b="1" i="1" dirty="0"/>
          </a:p>
          <a:p>
            <a:endParaRPr lang="en-US" altLang="en-US" dirty="0"/>
          </a:p>
          <a:p>
            <a:pPr>
              <a:buFont typeface="Symbol" pitchFamily="18" charset="2"/>
              <a:buNone/>
            </a:pPr>
            <a:endParaRPr lang="en-US" altLang="en-US" dirty="0"/>
          </a:p>
        </p:txBody>
      </p:sp>
      <p:grpSp>
        <p:nvGrpSpPr>
          <p:cNvPr id="48134" name="Group 15"/>
          <p:cNvGrpSpPr>
            <a:grpSpLocks/>
          </p:cNvGrpSpPr>
          <p:nvPr/>
        </p:nvGrpSpPr>
        <p:grpSpPr bwMode="auto">
          <a:xfrm>
            <a:off x="5390450" y="3538151"/>
            <a:ext cx="3352800" cy="2560638"/>
            <a:chOff x="1824" y="2304"/>
            <a:chExt cx="2112" cy="1613"/>
          </a:xfrm>
        </p:grpSpPr>
        <p:grpSp>
          <p:nvGrpSpPr>
            <p:cNvPr id="48135" name="Group 9"/>
            <p:cNvGrpSpPr>
              <a:grpSpLocks/>
            </p:cNvGrpSpPr>
            <p:nvPr/>
          </p:nvGrpSpPr>
          <p:grpSpPr bwMode="auto">
            <a:xfrm>
              <a:off x="1824" y="2880"/>
              <a:ext cx="2112" cy="576"/>
              <a:chOff x="1056" y="2592"/>
              <a:chExt cx="2112" cy="576"/>
            </a:xfrm>
          </p:grpSpPr>
          <p:sp>
            <p:nvSpPr>
              <p:cNvPr id="48140" name="Oval 5"/>
              <p:cNvSpPr>
                <a:spLocks noChangeArrowheads="1"/>
              </p:cNvSpPr>
              <p:nvPr/>
            </p:nvSpPr>
            <p:spPr bwMode="auto">
              <a:xfrm>
                <a:off x="1056" y="2592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sp>
            <p:nvSpPr>
              <p:cNvPr id="48141" name="Oval 6"/>
              <p:cNvSpPr>
                <a:spLocks noChangeArrowheads="1"/>
              </p:cNvSpPr>
              <p:nvPr/>
            </p:nvSpPr>
            <p:spPr bwMode="auto">
              <a:xfrm>
                <a:off x="2592" y="2592"/>
                <a:ext cx="576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rgbClr val="000099"/>
                  </a:buClr>
                  <a:buSzPct val="100000"/>
                  <a:buFont typeface="Symbol" pitchFamily="18" charset="2"/>
                  <a:buChar char="·"/>
                  <a:defRPr sz="2400"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—"/>
                  <a:defRPr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9"/>
                  </a:buClr>
                  <a:buSzPct val="100000"/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b="0">
                  <a:latin typeface="Times New Roman" pitchFamily="18" charset="0"/>
                </a:endParaRPr>
              </a:p>
            </p:txBody>
          </p:sp>
          <p:cxnSp>
            <p:nvCxnSpPr>
              <p:cNvPr id="48142" name="AutoShape 7"/>
              <p:cNvCxnSpPr>
                <a:cxnSpLocks noChangeShapeType="1"/>
                <a:stCxn id="48140" idx="7"/>
                <a:endCxn id="48141" idx="1"/>
              </p:cNvCxnSpPr>
              <p:nvPr/>
            </p:nvCxnSpPr>
            <p:spPr bwMode="auto">
              <a:xfrm rot="5400000" flipV="1">
                <a:off x="2111" y="2113"/>
                <a:ext cx="1" cy="1128"/>
              </a:xfrm>
              <a:prstGeom prst="curvedConnector3">
                <a:avLst>
                  <a:gd name="adj1" fmla="val -22800009"/>
                </a:avLst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8143" name="AutoShape 8"/>
              <p:cNvCxnSpPr>
                <a:cxnSpLocks noChangeShapeType="1"/>
                <a:stCxn id="48141" idx="3"/>
                <a:endCxn id="48140" idx="5"/>
              </p:cNvCxnSpPr>
              <p:nvPr/>
            </p:nvCxnSpPr>
            <p:spPr bwMode="auto">
              <a:xfrm rot="5400000">
                <a:off x="2111" y="2521"/>
                <a:ext cx="1" cy="1128"/>
              </a:xfrm>
              <a:prstGeom prst="curvedConnector3">
                <a:avLst>
                  <a:gd name="adj1" fmla="val 22800009"/>
                </a:avLst>
              </a:prstGeom>
              <a:noFill/>
              <a:ln w="222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8136" name="Text Box 10"/>
            <p:cNvSpPr txBox="1">
              <a:spLocks noChangeArrowheads="1"/>
            </p:cNvSpPr>
            <p:nvPr/>
          </p:nvSpPr>
          <p:spPr bwMode="auto">
            <a:xfrm>
              <a:off x="1968" y="2976"/>
              <a:ext cx="34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32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3200" i="1" baseline="-25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altLang="en-US" sz="3200" b="0" i="1" dirty="0">
                <a:latin typeface="Times New Roman" pitchFamily="18" charset="0"/>
              </a:endParaRPr>
            </a:p>
          </p:txBody>
        </p:sp>
        <p:sp>
          <p:nvSpPr>
            <p:cNvPr id="48137" name="Text Box 11"/>
            <p:cNvSpPr txBox="1">
              <a:spLocks noChangeArrowheads="1"/>
            </p:cNvSpPr>
            <p:nvPr/>
          </p:nvSpPr>
          <p:spPr bwMode="auto">
            <a:xfrm>
              <a:off x="3504" y="2976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3200" i="1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3200" i="1" baseline="-250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endParaRPr lang="en-US" altLang="en-US" sz="3200" b="0" i="1" dirty="0">
                <a:latin typeface="Times New Roman" pitchFamily="18" charset="0"/>
              </a:endParaRPr>
            </a:p>
          </p:txBody>
        </p:sp>
        <p:sp>
          <p:nvSpPr>
            <p:cNvPr id="48138" name="Text Box 12"/>
            <p:cNvSpPr txBox="1">
              <a:spLocks noChangeArrowheads="1"/>
            </p:cNvSpPr>
            <p:nvPr/>
          </p:nvSpPr>
          <p:spPr bwMode="auto">
            <a:xfrm>
              <a:off x="2616" y="2304"/>
              <a:ext cx="5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3200" b="0" i="1" dirty="0">
                  <a:latin typeface="Times New Roman" pitchFamily="18" charset="0"/>
                </a:rPr>
                <a:t>(</a:t>
              </a:r>
              <a:r>
                <a:rPr lang="en-US" altLang="en-US" sz="3200" b="0" i="1" dirty="0" err="1">
                  <a:latin typeface="Times New Roman" pitchFamily="18" charset="0"/>
                </a:rPr>
                <a:t>i,j</a:t>
              </a:r>
              <a:r>
                <a:rPr lang="en-US" altLang="en-US" sz="3200" b="0" i="1" dirty="0"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48139" name="Text Box 14"/>
            <p:cNvSpPr txBox="1">
              <a:spLocks noChangeArrowheads="1"/>
            </p:cNvSpPr>
            <p:nvPr/>
          </p:nvSpPr>
          <p:spPr bwMode="auto">
            <a:xfrm>
              <a:off x="2616" y="3552"/>
              <a:ext cx="5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3200" b="0" i="1">
                  <a:latin typeface="Times New Roman" pitchFamily="18" charset="0"/>
                </a:rPr>
                <a:t>(j,i)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23107" y="4304717"/>
            <a:ext cx="93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ym typeface="Symbol" panose="05050102010706020507" pitchFamily="18" charset="2"/>
              </a:rPr>
              <a:t></a:t>
            </a:r>
            <a:endParaRPr lang="en-US" sz="6000" b="1" dirty="0"/>
          </a:p>
        </p:txBody>
      </p:sp>
      <p:grpSp>
        <p:nvGrpSpPr>
          <p:cNvPr id="35" name="Group 9"/>
          <p:cNvGrpSpPr>
            <a:grpSpLocks/>
          </p:cNvGrpSpPr>
          <p:nvPr/>
        </p:nvGrpSpPr>
        <p:grpSpPr bwMode="auto">
          <a:xfrm>
            <a:off x="648698" y="4452551"/>
            <a:ext cx="3352800" cy="914400"/>
            <a:chOff x="1056" y="2592"/>
            <a:chExt cx="2112" cy="576"/>
          </a:xfrm>
        </p:grpSpPr>
        <p:sp>
          <p:nvSpPr>
            <p:cNvPr id="40" name="Oval 5"/>
            <p:cNvSpPr>
              <a:spLocks noChangeArrowheads="1"/>
            </p:cNvSpPr>
            <p:nvPr/>
          </p:nvSpPr>
          <p:spPr bwMode="auto">
            <a:xfrm>
              <a:off x="1056" y="2592"/>
              <a:ext cx="57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2592" y="2592"/>
              <a:ext cx="576" cy="57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0099"/>
                </a:buClr>
                <a:buSzPct val="100000"/>
                <a:buFont typeface="Symbol" pitchFamily="18" charset="2"/>
                <a:buChar char="·"/>
                <a:defRPr sz="2400"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000099"/>
                </a:buClr>
                <a:buSzPct val="100000"/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—"/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</p:grp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877298" y="4604951"/>
            <a:ext cx="552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2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3200" b="0" i="1" dirty="0">
              <a:latin typeface="Times New Roman" pitchFamily="18" charset="0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3315698" y="4604951"/>
            <a:ext cx="609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2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32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altLang="en-US" sz="3200" b="0" i="1" dirty="0"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40" idx="6"/>
            <a:endCxn id="41" idx="2"/>
          </p:cNvCxnSpPr>
          <p:nvPr/>
        </p:nvCxnSpPr>
        <p:spPr bwMode="auto">
          <a:xfrm>
            <a:off x="1563098" y="4909751"/>
            <a:ext cx="15240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3662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Intro to AI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5622D-C9B6-457B-933B-DDA81ED69A0D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Simplest form of propagation makes each arc </a:t>
            </a:r>
            <a:r>
              <a:rPr lang="en-US" altLang="en-US" sz="2400" dirty="0">
                <a:solidFill>
                  <a:schemeClr val="accent2"/>
                </a:solidFill>
              </a:rPr>
              <a:t>consistent</a:t>
            </a:r>
            <a:endParaRPr lang="en-US" altLang="en-US" sz="2400" dirty="0"/>
          </a:p>
          <a:p>
            <a:r>
              <a:rPr lang="en-US" altLang="en-US" sz="2400" i="1" dirty="0"/>
              <a:t>X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i="1" dirty="0"/>
              <a:t>Y</a:t>
            </a:r>
            <a:r>
              <a:rPr lang="en-US" altLang="en-US" sz="2400" dirty="0"/>
              <a:t> is consistent </a:t>
            </a:r>
            <a:r>
              <a:rPr lang="en-US" altLang="en-US" sz="2400" dirty="0" err="1"/>
              <a:t>iff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2000" dirty="0"/>
              <a:t>for </a:t>
            </a:r>
            <a:r>
              <a:rPr lang="en-US" altLang="en-US" sz="2000" dirty="0">
                <a:solidFill>
                  <a:srgbClr val="FF0000"/>
                </a:solidFill>
              </a:rPr>
              <a:t>every</a:t>
            </a:r>
            <a:r>
              <a:rPr lang="en-US" altLang="en-US" sz="2000" dirty="0"/>
              <a:t> value </a:t>
            </a:r>
            <a:r>
              <a:rPr lang="en-US" altLang="en-US" sz="2000" i="1" dirty="0"/>
              <a:t>x </a:t>
            </a:r>
            <a:r>
              <a:rPr lang="en-US" altLang="en-US" sz="2000" dirty="0"/>
              <a:t>of </a:t>
            </a:r>
            <a:r>
              <a:rPr lang="en-US" altLang="en-US" sz="2000" i="1" dirty="0"/>
              <a:t>X </a:t>
            </a:r>
            <a:r>
              <a:rPr lang="en-US" altLang="en-US" sz="2000" dirty="0"/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some</a:t>
            </a:r>
            <a:r>
              <a:rPr lang="en-US" altLang="en-US" sz="2000" dirty="0"/>
              <a:t> allowed </a:t>
            </a:r>
            <a:r>
              <a:rPr lang="en-US" altLang="en-US" sz="2000" i="1" dirty="0"/>
              <a:t>y</a:t>
            </a:r>
            <a:endParaRPr lang="en-US" altLang="en-US" sz="2000" dirty="0"/>
          </a:p>
        </p:txBody>
      </p:sp>
      <p:pic>
        <p:nvPicPr>
          <p:cNvPr id="50182" name="Picture 6" descr="ac-example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29718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129ED00-DCCD-4CCD-BE36-E1BD00B8C40F}"/>
              </a:ext>
            </a:extLst>
          </p:cNvPr>
          <p:cNvSpPr/>
          <p:nvPr/>
        </p:nvSpPr>
        <p:spPr bwMode="auto">
          <a:xfrm>
            <a:off x="4495800" y="4393385"/>
            <a:ext cx="1676400" cy="3405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023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Intro to AI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57D16-C5BE-4F45-B74C-1BC2C6D9EBF7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Simplest form of propagation makes each arc </a:t>
            </a:r>
            <a:r>
              <a:rPr lang="en-US" altLang="en-US" sz="2400" dirty="0">
                <a:solidFill>
                  <a:schemeClr val="accent2"/>
                </a:solidFill>
              </a:rPr>
              <a:t>consistent</a:t>
            </a:r>
            <a:endParaRPr lang="en-US" altLang="en-US" sz="2400" dirty="0"/>
          </a:p>
          <a:p>
            <a:pPr lvl="0"/>
            <a:r>
              <a:rPr lang="en-US" altLang="en-US" i="1" dirty="0">
                <a:solidFill>
                  <a:srgbClr val="000000"/>
                </a:solidFill>
              </a:rPr>
              <a:t>X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i="1" dirty="0">
                <a:solidFill>
                  <a:srgbClr val="000000"/>
                </a:solidFill>
              </a:rPr>
              <a:t>Y</a:t>
            </a:r>
            <a:r>
              <a:rPr lang="en-US" altLang="en-US" dirty="0">
                <a:solidFill>
                  <a:srgbClr val="000000"/>
                </a:solidFill>
              </a:rPr>
              <a:t> is consistent </a:t>
            </a:r>
            <a:r>
              <a:rPr lang="en-US" altLang="en-US" dirty="0" err="1">
                <a:solidFill>
                  <a:srgbClr val="000000"/>
                </a:solidFill>
              </a:rPr>
              <a:t>iff</a:t>
            </a:r>
            <a:r>
              <a:rPr lang="en-US" altLang="en-US" dirty="0">
                <a:solidFill>
                  <a:srgbClr val="000000"/>
                </a:solidFill>
              </a:rPr>
              <a:t/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for </a:t>
            </a:r>
            <a:r>
              <a:rPr lang="en-US" altLang="en-US" sz="2000" dirty="0">
                <a:solidFill>
                  <a:srgbClr val="FF0000"/>
                </a:solidFill>
              </a:rPr>
              <a:t>every</a:t>
            </a:r>
            <a:r>
              <a:rPr lang="en-US" altLang="en-US" sz="2000" dirty="0">
                <a:solidFill>
                  <a:srgbClr val="000000"/>
                </a:solidFill>
              </a:rPr>
              <a:t> value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of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some</a:t>
            </a:r>
            <a:r>
              <a:rPr lang="en-US" altLang="en-US" sz="2000" dirty="0">
                <a:solidFill>
                  <a:srgbClr val="000000"/>
                </a:solidFill>
              </a:rPr>
              <a:t> allowed </a:t>
            </a:r>
            <a:r>
              <a:rPr lang="en-US" altLang="en-US" sz="2000" i="1" dirty="0">
                <a:solidFill>
                  <a:srgbClr val="000000"/>
                </a:solidFill>
              </a:rPr>
              <a:t>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dirty="0"/>
              <a:t>
</a:t>
            </a:r>
          </a:p>
        </p:txBody>
      </p:sp>
      <p:pic>
        <p:nvPicPr>
          <p:cNvPr id="29702" name="Picture 6" descr="ac-example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29718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8649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Intro to AI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6F29-444A-420F-918A-C8EAB9CC20F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r>
              <a:rPr lang="en-US" altLang="en-US" sz="2400" dirty="0"/>
              <a:t>Simplest form of propagation makes each arc </a:t>
            </a:r>
            <a:r>
              <a:rPr lang="en-US" altLang="en-US" sz="2400" dirty="0">
                <a:solidFill>
                  <a:schemeClr val="accent2"/>
                </a:solidFill>
              </a:rPr>
              <a:t>consistent</a:t>
            </a:r>
            <a:endParaRPr lang="en-US" altLang="en-US" sz="2400" dirty="0"/>
          </a:p>
          <a:p>
            <a:pPr lvl="0"/>
            <a:r>
              <a:rPr lang="en-US" altLang="en-US" i="1" dirty="0">
                <a:solidFill>
                  <a:srgbClr val="000000"/>
                </a:solidFill>
              </a:rPr>
              <a:t>X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i="1" dirty="0">
                <a:solidFill>
                  <a:srgbClr val="000000"/>
                </a:solidFill>
              </a:rPr>
              <a:t>Y</a:t>
            </a:r>
            <a:r>
              <a:rPr lang="en-US" altLang="en-US" dirty="0">
                <a:solidFill>
                  <a:srgbClr val="000000"/>
                </a:solidFill>
              </a:rPr>
              <a:t> is consistent </a:t>
            </a:r>
            <a:r>
              <a:rPr lang="en-US" altLang="en-US" dirty="0" err="1">
                <a:solidFill>
                  <a:srgbClr val="000000"/>
                </a:solidFill>
              </a:rPr>
              <a:t>iff</a:t>
            </a:r>
            <a:r>
              <a:rPr lang="en-US" altLang="en-US" dirty="0">
                <a:solidFill>
                  <a:srgbClr val="000000"/>
                </a:solidFill>
              </a:rPr>
              <a:t/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for </a:t>
            </a:r>
            <a:r>
              <a:rPr lang="en-US" altLang="en-US" sz="2000" dirty="0">
                <a:solidFill>
                  <a:srgbClr val="FF0000"/>
                </a:solidFill>
              </a:rPr>
              <a:t>every</a:t>
            </a:r>
            <a:r>
              <a:rPr lang="en-US" altLang="en-US" sz="2000" dirty="0">
                <a:solidFill>
                  <a:srgbClr val="000000"/>
                </a:solidFill>
              </a:rPr>
              <a:t> value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of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some</a:t>
            </a:r>
            <a:r>
              <a:rPr lang="en-US" altLang="en-US" sz="2000" dirty="0">
                <a:solidFill>
                  <a:srgbClr val="000000"/>
                </a:solidFill>
              </a:rPr>
              <a:t> allowed </a:t>
            </a:r>
            <a:r>
              <a:rPr lang="en-US" altLang="en-US" sz="2000" i="1" dirty="0">
                <a:solidFill>
                  <a:srgbClr val="000000"/>
                </a:solidFill>
              </a:rPr>
              <a:t>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dirty="0"/>
              <a:t>
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r>
              <a:rPr lang="en-US" altLang="en-US" sz="2200" dirty="0"/>
              <a:t>If </a:t>
            </a:r>
            <a:r>
              <a:rPr lang="en-US" altLang="en-US" sz="2200" i="1" dirty="0"/>
              <a:t>X</a:t>
            </a:r>
            <a:r>
              <a:rPr lang="en-US" altLang="en-US" sz="2200" dirty="0"/>
              <a:t> loses a value, recheck neighbors of </a:t>
            </a:r>
            <a:r>
              <a:rPr lang="en-US" altLang="en-US" sz="2200" i="1" dirty="0"/>
              <a:t>X</a:t>
            </a:r>
            <a:r>
              <a:rPr lang="en-US" altLang="en-US" sz="2200" dirty="0"/>
              <a:t> </a:t>
            </a:r>
          </a:p>
        </p:txBody>
      </p:sp>
      <p:pic>
        <p:nvPicPr>
          <p:cNvPr id="48134" name="Picture 6" descr="ac-example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29718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6746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Intro to AI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B52-A771-463A-BEBB-7F1D823FCC9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altLang="en-US" sz="2400" dirty="0"/>
              <a:t>Simplest form of propagation makes each arc </a:t>
            </a:r>
            <a:r>
              <a:rPr lang="en-US" altLang="en-US" sz="2400" dirty="0">
                <a:solidFill>
                  <a:schemeClr val="accent2"/>
                </a:solidFill>
              </a:rPr>
              <a:t>consistent</a:t>
            </a:r>
            <a:endParaRPr lang="en-US" altLang="en-US" sz="2400" dirty="0"/>
          </a:p>
          <a:p>
            <a:pPr lvl="0"/>
            <a:r>
              <a:rPr lang="en-US" altLang="en-US" i="1" dirty="0">
                <a:solidFill>
                  <a:srgbClr val="000000"/>
                </a:solidFill>
              </a:rPr>
              <a:t>X </a:t>
            </a:r>
            <a:r>
              <a:rPr lang="en-US" altLang="en-US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altLang="en-US" i="1" dirty="0">
                <a:solidFill>
                  <a:srgbClr val="000000"/>
                </a:solidFill>
              </a:rPr>
              <a:t>Y</a:t>
            </a:r>
            <a:r>
              <a:rPr lang="en-US" altLang="en-US" dirty="0">
                <a:solidFill>
                  <a:srgbClr val="000000"/>
                </a:solidFill>
              </a:rPr>
              <a:t> is consistent </a:t>
            </a:r>
            <a:r>
              <a:rPr lang="en-US" altLang="en-US" dirty="0" err="1">
                <a:solidFill>
                  <a:srgbClr val="000000"/>
                </a:solidFill>
              </a:rPr>
              <a:t>iff</a:t>
            </a:r>
            <a:r>
              <a:rPr lang="en-US" altLang="en-US" dirty="0">
                <a:solidFill>
                  <a:srgbClr val="000000"/>
                </a:solidFill>
              </a:rPr>
              <a:t/>
            </a:r>
            <a:br>
              <a:rPr lang="en-US" altLang="en-US" dirty="0">
                <a:solidFill>
                  <a:srgbClr val="000000"/>
                </a:solidFill>
              </a:rPr>
            </a:br>
            <a:r>
              <a:rPr lang="en-US" altLang="en-US" sz="2000" dirty="0">
                <a:solidFill>
                  <a:srgbClr val="000000"/>
                </a:solidFill>
              </a:rPr>
              <a:t>for </a:t>
            </a:r>
            <a:r>
              <a:rPr lang="en-US" altLang="en-US" sz="2000" dirty="0">
                <a:solidFill>
                  <a:srgbClr val="FF0000"/>
                </a:solidFill>
              </a:rPr>
              <a:t>every</a:t>
            </a:r>
            <a:r>
              <a:rPr lang="en-US" altLang="en-US" sz="2000" dirty="0">
                <a:solidFill>
                  <a:srgbClr val="000000"/>
                </a:solidFill>
              </a:rPr>
              <a:t> value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of </a:t>
            </a:r>
            <a:r>
              <a:rPr lang="en-US" altLang="en-US" sz="2000" i="1" dirty="0">
                <a:solidFill>
                  <a:srgbClr val="000000"/>
                </a:solidFill>
              </a:rPr>
              <a:t>X </a:t>
            </a:r>
            <a:r>
              <a:rPr lang="en-US" altLang="en-US" sz="2000" dirty="0">
                <a:solidFill>
                  <a:srgbClr val="000000"/>
                </a:solidFill>
              </a:rPr>
              <a:t>there is </a:t>
            </a:r>
            <a:r>
              <a:rPr lang="en-US" altLang="en-US" sz="2000" dirty="0">
                <a:solidFill>
                  <a:srgbClr val="FF0000"/>
                </a:solidFill>
              </a:rPr>
              <a:t>some</a:t>
            </a:r>
            <a:r>
              <a:rPr lang="en-US" altLang="en-US" sz="2000" dirty="0">
                <a:solidFill>
                  <a:srgbClr val="000000"/>
                </a:solidFill>
              </a:rPr>
              <a:t> allowed </a:t>
            </a:r>
            <a:r>
              <a:rPr lang="en-US" altLang="en-US" sz="2000" i="1" dirty="0">
                <a:solidFill>
                  <a:srgbClr val="000000"/>
                </a:solidFill>
              </a:rPr>
              <a:t>y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dirty="0"/>
              <a:t>
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pPr lvl="1">
              <a:buFont typeface="Wingdings" panose="05000000000000000000" pitchFamily="2" charset="2"/>
              <a:buNone/>
            </a:pPr>
            <a:endParaRPr lang="en-US" altLang="en-US" sz="1800" dirty="0"/>
          </a:p>
          <a:p>
            <a:r>
              <a:rPr lang="en-US" altLang="en-US" sz="2200" dirty="0"/>
              <a:t>If </a:t>
            </a:r>
            <a:r>
              <a:rPr lang="en-US" altLang="en-US" sz="2200" i="1" dirty="0"/>
              <a:t>X</a:t>
            </a:r>
            <a:r>
              <a:rPr lang="en-US" altLang="en-US" sz="2200" dirty="0"/>
              <a:t> loses a value, we need to recheck neighbors of </a:t>
            </a:r>
            <a:r>
              <a:rPr lang="en-US" altLang="en-US" sz="2200" i="1" dirty="0"/>
              <a:t>X</a:t>
            </a:r>
            <a:r>
              <a:rPr lang="en-US" altLang="en-US" sz="2200" dirty="0"/>
              <a:t> </a:t>
            </a:r>
          </a:p>
          <a:p>
            <a:r>
              <a:rPr lang="en-US" altLang="en-US" sz="2200" dirty="0"/>
              <a:t>Detects failure earlier than forward checking
Can be run as a preprocessor or after each </a:t>
            </a:r>
            <a:r>
              <a:rPr lang="en-US" altLang="en-US" sz="2400" dirty="0"/>
              <a:t>assignment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/>
              <a:t>
</a:t>
            </a:r>
          </a:p>
        </p:txBody>
      </p:sp>
      <p:pic>
        <p:nvPicPr>
          <p:cNvPr id="49158" name="Picture 6" descr="ac-example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2971800"/>
            <a:ext cx="513397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8392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91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AAC9923B-D042-4A2A-BBEC-F11825A8D3E2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Arc Consistency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An arc </a:t>
            </a:r>
            <a:r>
              <a:rPr lang="en-US" altLang="en-US" sz="2000" i="1" dirty="0"/>
              <a:t>(</a:t>
            </a:r>
            <a:r>
              <a:rPr lang="en-US" altLang="en-US" sz="2000" i="1" dirty="0" err="1">
                <a:latin typeface="Times New Roman" pitchFamily="18" charset="0"/>
              </a:rPr>
              <a:t>i,j</a:t>
            </a:r>
            <a:r>
              <a:rPr lang="en-US" altLang="en-US" sz="2000" i="1" dirty="0"/>
              <a:t>) is </a:t>
            </a:r>
            <a:r>
              <a:rPr lang="en-US" altLang="en-US" sz="2000" dirty="0">
                <a:solidFill>
                  <a:schemeClr val="accent2"/>
                </a:solidFill>
              </a:rPr>
              <a:t>arc consistent</a:t>
            </a:r>
            <a:r>
              <a:rPr lang="en-US" altLang="en-US" sz="2000" dirty="0"/>
              <a:t> if and only if every value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2000" i="1" dirty="0"/>
              <a:t> </a:t>
            </a:r>
            <a:r>
              <a:rPr lang="en-US" altLang="en-US" sz="2000" dirty="0"/>
              <a:t>on </a:t>
            </a:r>
            <a:r>
              <a:rPr lang="en-US" altLang="en-US" sz="2000" i="1" dirty="0">
                <a:latin typeface="Times New Roman" pitchFamily="18" charset="0"/>
              </a:rPr>
              <a:t>X</a:t>
            </a:r>
            <a:r>
              <a:rPr lang="en-US" altLang="en-US" sz="2000" i="1" baseline="-25000" dirty="0">
                <a:latin typeface="Times New Roman" pitchFamily="18" charset="0"/>
              </a:rPr>
              <a:t>i</a:t>
            </a:r>
            <a:r>
              <a:rPr lang="en-US" altLang="en-US" sz="2000" dirty="0"/>
              <a:t> is consistent with some label on </a:t>
            </a:r>
            <a:r>
              <a:rPr lang="en-US" altLang="en-US" sz="2000" i="1" dirty="0" err="1">
                <a:latin typeface="Times New Roman" pitchFamily="18" charset="0"/>
              </a:rPr>
              <a:t>X</a:t>
            </a:r>
            <a:r>
              <a:rPr lang="en-US" altLang="en-US" sz="2000" i="1" baseline="-25000" dirty="0" err="1">
                <a:latin typeface="Times New Roman" pitchFamily="18" charset="0"/>
              </a:rPr>
              <a:t>j</a:t>
            </a:r>
            <a:r>
              <a:rPr lang="en-US" altLang="en-US" sz="2000" i="1" dirty="0"/>
              <a:t>.</a:t>
            </a:r>
          </a:p>
          <a:p>
            <a:pPr marL="457200" indent="-457200">
              <a:lnSpc>
                <a:spcPct val="90000"/>
              </a:lnSpc>
            </a:pPr>
            <a:endParaRPr lang="en-US" altLang="en-US" sz="2000" i="1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To make an arc </a:t>
            </a:r>
            <a:r>
              <a:rPr lang="en-US" altLang="en-US" sz="2000" i="1" dirty="0"/>
              <a:t>(</a:t>
            </a:r>
            <a:r>
              <a:rPr lang="en-US" altLang="en-US" sz="2000" i="1" dirty="0" err="1">
                <a:latin typeface="Times New Roman" pitchFamily="18" charset="0"/>
              </a:rPr>
              <a:t>i,j</a:t>
            </a:r>
            <a:r>
              <a:rPr lang="en-US" altLang="en-US" sz="2000" i="1" dirty="0"/>
              <a:t>) </a:t>
            </a:r>
            <a:r>
              <a:rPr lang="en-US" altLang="en-US" sz="2000" dirty="0"/>
              <a:t>arc consistent, </a:t>
            </a:r>
            <a:br>
              <a:rPr lang="en-US" altLang="en-US" sz="2000" dirty="0"/>
            </a:br>
            <a:r>
              <a:rPr lang="en-US" altLang="en-US" sz="2000" dirty="0"/>
              <a:t>	for</a:t>
            </a:r>
            <a:r>
              <a:rPr lang="en-US" altLang="en-US" sz="2000" i="1" dirty="0"/>
              <a:t> </a:t>
            </a:r>
            <a:r>
              <a:rPr lang="en-US" altLang="en-US" sz="2000" dirty="0"/>
              <a:t>each value </a:t>
            </a:r>
            <a:r>
              <a:rPr lang="en-US" altLang="en-US" sz="2000" i="1" dirty="0">
                <a:latin typeface="Times New Roman" pitchFamily="18" charset="0"/>
              </a:rPr>
              <a:t>v</a:t>
            </a:r>
            <a:r>
              <a:rPr lang="en-US" altLang="en-US" sz="2000" dirty="0">
                <a:latin typeface="Times New Roman" pitchFamily="18" charset="0"/>
              </a:rPr>
              <a:t> </a:t>
            </a:r>
            <a:r>
              <a:rPr lang="en-US" altLang="en-US" sz="2000" dirty="0"/>
              <a:t>on </a:t>
            </a:r>
            <a:r>
              <a:rPr lang="en-US" altLang="en-US" sz="2000" i="1" dirty="0">
                <a:latin typeface="Times New Roman" pitchFamily="18" charset="0"/>
              </a:rPr>
              <a:t>X</a:t>
            </a:r>
            <a:r>
              <a:rPr lang="en-US" altLang="en-US" sz="2000" i="1" baseline="-25000" dirty="0">
                <a:latin typeface="Times New Roman" pitchFamily="18" charset="0"/>
              </a:rPr>
              <a:t>i </a:t>
            </a:r>
            <a:r>
              <a:rPr lang="en-US" altLang="en-US" sz="2000" dirty="0"/>
              <a:t>, </a:t>
            </a:r>
            <a:br>
              <a:rPr lang="en-US" altLang="en-US" sz="2000" dirty="0"/>
            </a:br>
            <a:r>
              <a:rPr lang="en-US" altLang="en-US" sz="2000" dirty="0"/>
              <a:t>		if there is no label on </a:t>
            </a:r>
            <a:r>
              <a:rPr lang="en-US" altLang="en-US" sz="2000" i="1" dirty="0" err="1">
                <a:latin typeface="Times New Roman" pitchFamily="18" charset="0"/>
              </a:rPr>
              <a:t>X</a:t>
            </a:r>
            <a:r>
              <a:rPr lang="en-US" altLang="en-US" sz="2000" i="1" baseline="-25000" dirty="0" err="1">
                <a:latin typeface="Times New Roman" pitchFamily="18" charset="0"/>
              </a:rPr>
              <a:t>j</a:t>
            </a:r>
            <a:r>
              <a:rPr lang="en-US" altLang="en-US" sz="2000" i="1" baseline="-25000" dirty="0">
                <a:latin typeface="Times New Roman" pitchFamily="18" charset="0"/>
              </a:rPr>
              <a:t>  </a:t>
            </a:r>
            <a:r>
              <a:rPr lang="en-US" altLang="en-US" sz="2000" dirty="0"/>
              <a:t>consistent with </a:t>
            </a:r>
            <a:r>
              <a:rPr lang="en-US" altLang="en-US" sz="2000" i="1" dirty="0">
                <a:latin typeface="Times New Roman" pitchFamily="18" charset="0"/>
              </a:rPr>
              <a:t>v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i="1" dirty="0">
                <a:latin typeface="Times New Roman" pitchFamily="18" charset="0"/>
              </a:rPr>
              <a:t>		</a:t>
            </a:r>
            <a:r>
              <a:rPr lang="en-US" altLang="en-US" sz="2000" dirty="0"/>
              <a:t>then</a:t>
            </a:r>
            <a:r>
              <a:rPr lang="en-US" altLang="en-US" sz="2000" i="1" dirty="0"/>
              <a:t> </a:t>
            </a:r>
            <a:r>
              <a:rPr lang="en-US" altLang="en-US" sz="2000" dirty="0"/>
              <a:t>remove </a:t>
            </a:r>
            <a:r>
              <a:rPr lang="en-US" altLang="en-US" sz="2000" i="1" dirty="0">
                <a:latin typeface="Times New Roman" pitchFamily="18" charset="0"/>
              </a:rPr>
              <a:t>v</a:t>
            </a:r>
            <a:r>
              <a:rPr lang="en-US" altLang="en-US" sz="2000" i="1" dirty="0"/>
              <a:t> </a:t>
            </a:r>
            <a:r>
              <a:rPr lang="en-US" altLang="en-US" sz="2000" dirty="0"/>
              <a:t>from </a:t>
            </a:r>
            <a:r>
              <a:rPr lang="en-US" altLang="en-US" sz="2000" i="1" dirty="0">
                <a:latin typeface="Times New Roman" pitchFamily="18" charset="0"/>
              </a:rPr>
              <a:t>X</a:t>
            </a:r>
            <a:r>
              <a:rPr lang="en-US" altLang="en-US" sz="2000" i="1" baseline="-25000" dirty="0">
                <a:latin typeface="Times New Roman" pitchFamily="18" charset="0"/>
              </a:rPr>
              <a:t>i</a:t>
            </a:r>
          </a:p>
          <a:p>
            <a:pPr marL="457200" indent="-457200">
              <a:lnSpc>
                <a:spcPct val="90000"/>
              </a:lnSpc>
            </a:pPr>
            <a:endParaRPr lang="en-US" altLang="en-US" sz="2000" i="1" baseline="-25000" dirty="0">
              <a:latin typeface="Times New Roman" pitchFamily="18" charset="0"/>
            </a:endParaRPr>
          </a:p>
          <a:p>
            <a:pPr marL="457200" indent="-457200">
              <a:lnSpc>
                <a:spcPct val="90000"/>
              </a:lnSpc>
            </a:pPr>
            <a:r>
              <a:rPr lang="en-US" altLang="en-US" sz="2000" dirty="0"/>
              <a:t>Given </a:t>
            </a:r>
            <a:r>
              <a:rPr lang="en-US" altLang="en-US" sz="2000" i="1" dirty="0"/>
              <a:t>d </a:t>
            </a:r>
            <a:r>
              <a:rPr lang="en-US" altLang="en-US" sz="2000" dirty="0"/>
              <a:t>values, checking arc (</a:t>
            </a:r>
            <a:r>
              <a:rPr lang="en-US" altLang="en-US" sz="2000" dirty="0" err="1"/>
              <a:t>i,j</a:t>
            </a:r>
            <a:r>
              <a:rPr lang="en-US" altLang="en-US" sz="2000" dirty="0"/>
              <a:t>) takes </a:t>
            </a:r>
            <a:r>
              <a:rPr lang="en-US" altLang="en-US" sz="2000" i="1" dirty="0">
                <a:solidFill>
                  <a:schemeClr val="accent2"/>
                </a:solidFill>
              </a:rPr>
              <a:t>O(d</a:t>
            </a:r>
            <a:r>
              <a:rPr lang="en-US" altLang="en-US" sz="2000" i="1" baseline="30000" dirty="0">
                <a:solidFill>
                  <a:schemeClr val="accent2"/>
                </a:solidFill>
              </a:rPr>
              <a:t>2</a:t>
            </a:r>
            <a:r>
              <a:rPr lang="en-US" altLang="en-US" sz="2000" i="1" dirty="0">
                <a:solidFill>
                  <a:schemeClr val="accent2"/>
                </a:solidFill>
              </a:rPr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time worst case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610698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95662" y="1537098"/>
            <a:ext cx="5014537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The Waltz algorithm is for interpreting line drawings of solid </a:t>
            </a:r>
            <a:r>
              <a:rPr lang="en-US" sz="2000" dirty="0" err="1"/>
              <a:t>polyhedra</a:t>
            </a:r>
            <a:r>
              <a:rPr lang="en-US" sz="20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569" y="3285345"/>
            <a:ext cx="4409880" cy="2439618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914900" y="4286249"/>
            <a:ext cx="4114800" cy="191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6" tIns="34289" rIns="68576" bIns="34289" numCol="1" anchor="t" anchorCtr="0" compatLnSpc="1">
            <a:prstTxWarp prst="textNoShape">
              <a:avLst/>
            </a:prstTxWarp>
          </a:bodyPr>
          <a:lstStyle/>
          <a:p>
            <a:pPr marL="257156" indent="-25715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600038" lvl="1" indent="-257156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600038" lvl="1" indent="-257156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600038" lvl="1" indent="-257156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6527006" y="3469481"/>
            <a:ext cx="571500" cy="4572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7041356" y="3469482"/>
            <a:ext cx="400050" cy="484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9" tIns="34289" rIns="68579" bIns="3428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1" y="2057401"/>
            <a:ext cx="1414463" cy="133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99" y="2440782"/>
            <a:ext cx="607219" cy="52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1501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D9FCF78F-EFE2-4BEF-AE15-FC6D549E5D7F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9100"/>
            <a:ext cx="7772400" cy="457200"/>
          </a:xfrm>
        </p:spPr>
        <p:txBody>
          <a:bodyPr/>
          <a:lstStyle/>
          <a:p>
            <a:r>
              <a:rPr lang="en-US" altLang="en-US" dirty="0"/>
              <a:t>Replacing Search:</a:t>
            </a:r>
            <a:br>
              <a:rPr lang="en-US" altLang="en-US" dirty="0"/>
            </a:br>
            <a:r>
              <a:rPr lang="en-US" altLang="en-US" dirty="0"/>
              <a:t>Constraint Propagation Invented…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altLang="en-US" sz="2800" dirty="0"/>
              <a:t>Dave Waltz’s insight: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By</a:t>
            </a:r>
            <a:r>
              <a:rPr lang="en-US" altLang="en-US" dirty="0">
                <a:latin typeface="Cooper Black" pitchFamily="18" charset="0"/>
              </a:rPr>
              <a:t> </a:t>
            </a:r>
            <a:r>
              <a:rPr lang="en-US" altLang="en-US" b="0" i="1" dirty="0">
                <a:solidFill>
                  <a:schemeClr val="accent2"/>
                </a:solidFill>
                <a:latin typeface="Cooper Black" pitchFamily="18" charset="0"/>
              </a:rPr>
              <a:t>iterating </a:t>
            </a:r>
            <a:r>
              <a:rPr lang="en-US" altLang="en-US" dirty="0"/>
              <a:t>over the graph, the arc-consistency </a:t>
            </a:r>
            <a:r>
              <a:rPr lang="en-US" altLang="en-US" b="0" i="1" dirty="0">
                <a:solidFill>
                  <a:schemeClr val="accent2"/>
                </a:solidFill>
              </a:rPr>
              <a:t>constraints </a:t>
            </a:r>
            <a:r>
              <a:rPr lang="en-US" altLang="en-US" dirty="0"/>
              <a:t>can be </a:t>
            </a:r>
            <a:r>
              <a:rPr lang="en-US" altLang="en-US" b="0" i="1" dirty="0">
                <a:solidFill>
                  <a:schemeClr val="accent2"/>
                </a:solidFill>
              </a:rPr>
              <a:t>propagated </a:t>
            </a:r>
            <a:r>
              <a:rPr lang="en-US" altLang="en-US" dirty="0"/>
              <a:t>along arcs of the graph.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rgbClr val="C00000"/>
                </a:solidFill>
              </a:rPr>
              <a:t>Search</a:t>
            </a:r>
            <a:r>
              <a:rPr lang="en-US" altLang="en-US" dirty="0"/>
              <a:t>:  Use constraints to </a:t>
            </a:r>
            <a:r>
              <a:rPr lang="en-US" altLang="en-US" i="1" dirty="0">
                <a:solidFill>
                  <a:srgbClr val="C00000"/>
                </a:solidFill>
              </a:rPr>
              <a:t>add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labels to find </a:t>
            </a:r>
            <a:r>
              <a:rPr lang="en-US" altLang="en-US" i="1" dirty="0">
                <a:solidFill>
                  <a:srgbClr val="C00000"/>
                </a:solidFill>
              </a:rPr>
              <a:t>one</a:t>
            </a:r>
            <a:r>
              <a:rPr lang="en-US" altLang="en-US" i="1" dirty="0"/>
              <a:t> solution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i="1" dirty="0">
                <a:solidFill>
                  <a:srgbClr val="C00000"/>
                </a:solidFill>
              </a:rPr>
              <a:t>Constraint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C00000"/>
                </a:solidFill>
              </a:rPr>
              <a:t>Propagation</a:t>
            </a:r>
            <a:r>
              <a:rPr lang="en-US" altLang="en-US" dirty="0"/>
              <a:t>:  Use constraints to </a:t>
            </a:r>
            <a:r>
              <a:rPr lang="en-US" altLang="en-US" i="1" dirty="0">
                <a:solidFill>
                  <a:srgbClr val="C00000"/>
                </a:solidFill>
              </a:rPr>
              <a:t>eliminate</a:t>
            </a:r>
            <a:r>
              <a:rPr lang="en-US" altLang="en-US" i="1" dirty="0"/>
              <a:t> labels </a:t>
            </a:r>
            <a:r>
              <a:rPr lang="en-US" altLang="en-US" dirty="0"/>
              <a:t>to simultaneously find </a:t>
            </a:r>
            <a:r>
              <a:rPr lang="en-US" altLang="en-US" i="1" dirty="0">
                <a:solidFill>
                  <a:srgbClr val="C00000"/>
                </a:solidFill>
              </a:rPr>
              <a:t>all</a:t>
            </a:r>
            <a:r>
              <a:rPr lang="en-US" altLang="en-US" i="1" dirty="0"/>
              <a:t> solutions</a:t>
            </a: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430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8600"/>
            <a:ext cx="1362075" cy="187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64368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4B429C45-D9AF-4A9F-A1BE-2189CEA9EC95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 altLang="en-US" sz="2800" dirty="0"/>
              <a:t>The Waltz/</a:t>
            </a:r>
            <a:r>
              <a:rPr lang="en-US" altLang="en-US" sz="2800" dirty="0" err="1"/>
              <a:t>Mackworth</a:t>
            </a:r>
            <a:r>
              <a:rPr lang="en-US" altLang="en-US" sz="2800" dirty="0"/>
              <a:t> Constraint Propagation Algorithm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Symbol" pitchFamily="18" charset="2"/>
              <a:buAutoNum type="arabicPeriod"/>
            </a:pPr>
            <a:r>
              <a:rPr lang="en-US" altLang="en-US" dirty="0"/>
              <a:t>Assign </a:t>
            </a:r>
            <a:r>
              <a:rPr lang="en-US" altLang="en-US" i="1" dirty="0"/>
              <a:t>every </a:t>
            </a:r>
            <a:r>
              <a:rPr lang="en-US" altLang="en-US" dirty="0"/>
              <a:t>node in the constraint graph a set of </a:t>
            </a:r>
            <a:r>
              <a:rPr lang="en-US" altLang="en-US" i="1" dirty="0"/>
              <a:t>all</a:t>
            </a:r>
            <a:r>
              <a:rPr lang="en-US" altLang="en-US" dirty="0"/>
              <a:t> possible values </a:t>
            </a:r>
          </a:p>
          <a:p>
            <a:pPr marL="457200" indent="-457200">
              <a:buFont typeface="Symbol" pitchFamily="18" charset="2"/>
              <a:buAutoNum type="arabicPeriod"/>
            </a:pPr>
            <a:r>
              <a:rPr lang="en-US" altLang="en-US" dirty="0"/>
              <a:t>Repeat until there is no change in the set of values associated with any node:</a:t>
            </a:r>
          </a:p>
          <a:p>
            <a:pPr marL="838200" lvl="1" indent="-381000">
              <a:buFont typeface="Symbol" pitchFamily="18" charset="2"/>
              <a:buAutoNum type="arabicPeriod" startAt="3"/>
            </a:pPr>
            <a:r>
              <a:rPr lang="en-US" altLang="en-US" sz="2400" dirty="0"/>
              <a:t>For each node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dirty="0"/>
              <a:t>:</a:t>
            </a:r>
          </a:p>
          <a:p>
            <a:pPr marL="1257300" lvl="2" indent="-342900">
              <a:buFont typeface="Symbol" pitchFamily="18" charset="2"/>
              <a:buAutoNum type="arabicPeriod" startAt="4"/>
            </a:pPr>
            <a:r>
              <a:rPr lang="en-US" altLang="en-US" sz="2400" dirty="0"/>
              <a:t>For each neighboring node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400" i="1" dirty="0"/>
              <a:t> </a:t>
            </a:r>
            <a:r>
              <a:rPr lang="en-US" altLang="en-US" sz="2400" dirty="0"/>
              <a:t> in the picture:</a:t>
            </a:r>
          </a:p>
          <a:p>
            <a:pPr marL="1676400" lvl="3" indent="-304800">
              <a:buFont typeface="Symbol" pitchFamily="18" charset="2"/>
              <a:buAutoNum type="arabicPeriod" startAt="5"/>
            </a:pPr>
            <a:r>
              <a:rPr lang="en-US" altLang="en-US" sz="2400" dirty="0"/>
              <a:t>Remove any value from </a:t>
            </a:r>
            <a:r>
              <a:rPr lang="en-US" alt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 which is not arc consistent with </a:t>
            </a:r>
            <a:r>
              <a:rPr lang="en-US" alt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sz="2400" i="1" dirty="0"/>
              <a:t>. </a:t>
            </a:r>
            <a:r>
              <a:rPr lang="en-US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82837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771650"/>
            <a:ext cx="8458200" cy="36576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/>
            <a:endParaRPr lang="en-US" sz="1200" dirty="0" smtClean="0"/>
          </a:p>
          <a:p>
            <a:pPr eaLnBrk="1" hangingPunct="1"/>
            <a:endParaRPr lang="en-US" sz="1200" dirty="0"/>
          </a:p>
          <a:p>
            <a:pPr eaLnBrk="1" hangingPunct="1"/>
            <a:endParaRPr lang="en-US" sz="1200" dirty="0" smtClean="0"/>
          </a:p>
          <a:p>
            <a:pPr eaLnBrk="1" hangingPunct="1"/>
            <a:r>
              <a:rPr lang="en-US" dirty="0" smtClean="0"/>
              <a:t>Is Manhattan Distance </a:t>
            </a:r>
            <a:br>
              <a:rPr lang="en-US" dirty="0" smtClean="0"/>
            </a:br>
            <a:r>
              <a:rPr lang="en-US" dirty="0" smtClean="0"/>
              <a:t>admissible? 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257550" y="2457450"/>
            <a:ext cx="2348089" cy="302478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048000"/>
            <a:ext cx="734616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8puzz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6576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818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05C98766-2FAF-49D4-8C0E-E9A6DF21BD0D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Inefficiencies: Towards AC-3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pPr marL="457200" indent="-457200">
              <a:buFont typeface="Symbol" pitchFamily="18" charset="2"/>
              <a:buAutoNum type="arabicPeriod"/>
            </a:pPr>
            <a:r>
              <a:rPr lang="en-US" altLang="en-US" dirty="0"/>
              <a:t>At each iteration, we only need to examine those </a:t>
            </a:r>
            <a:r>
              <a:rPr lang="en-US" altLang="en-US" i="1" dirty="0">
                <a:latin typeface="Times New Roman" pitchFamily="18" charset="0"/>
              </a:rPr>
              <a:t>X</a:t>
            </a:r>
            <a:r>
              <a:rPr lang="en-US" altLang="en-US" i="1" baseline="-25000" dirty="0">
                <a:latin typeface="Times New Roman" pitchFamily="18" charset="0"/>
              </a:rPr>
              <a:t>i  </a:t>
            </a:r>
            <a:r>
              <a:rPr lang="en-US" altLang="en-US" b="0" i="1" dirty="0">
                <a:solidFill>
                  <a:schemeClr val="accent2"/>
                </a:solidFill>
              </a:rPr>
              <a:t>where at least one neighbor of </a:t>
            </a:r>
            <a:r>
              <a:rPr lang="en-US" altLang="en-US" i="1" dirty="0">
                <a:solidFill>
                  <a:schemeClr val="accent6"/>
                </a:solidFill>
                <a:latin typeface="Times New Roman" pitchFamily="18" charset="0"/>
              </a:rPr>
              <a:t>X</a:t>
            </a:r>
            <a:r>
              <a:rPr lang="en-US" altLang="en-US" i="1" baseline="-25000" dirty="0">
                <a:solidFill>
                  <a:schemeClr val="accent6"/>
                </a:solidFill>
                <a:latin typeface="Times New Roman" pitchFamily="18" charset="0"/>
              </a:rPr>
              <a:t>i  </a:t>
            </a:r>
            <a:r>
              <a:rPr lang="en-US" altLang="en-US" b="0" i="1" dirty="0">
                <a:solidFill>
                  <a:schemeClr val="accent2"/>
                </a:solidFill>
              </a:rPr>
              <a:t>has lost a value </a:t>
            </a:r>
            <a:r>
              <a:rPr lang="en-US" altLang="en-US" dirty="0"/>
              <a:t>in the previous iteration.</a:t>
            </a:r>
          </a:p>
          <a:p>
            <a:pPr marL="457200" indent="-457200">
              <a:buFont typeface="Symbol" pitchFamily="18" charset="2"/>
              <a:buAutoNum type="arabicPeriod"/>
            </a:pPr>
            <a:r>
              <a:rPr lang="en-US" altLang="en-US" dirty="0"/>
              <a:t>If </a:t>
            </a:r>
            <a:r>
              <a:rPr lang="en-US" altLang="en-US" i="1" dirty="0">
                <a:latin typeface="Times New Roman" pitchFamily="18" charset="0"/>
              </a:rPr>
              <a:t>X</a:t>
            </a:r>
            <a:r>
              <a:rPr lang="en-US" altLang="en-US" i="1" baseline="-25000" dirty="0">
                <a:latin typeface="Times New Roman" pitchFamily="18" charset="0"/>
              </a:rPr>
              <a:t>i </a:t>
            </a:r>
            <a:r>
              <a:rPr lang="en-US" altLang="en-US" dirty="0"/>
              <a:t>loses a value only because of arc inconsistencies with</a:t>
            </a:r>
            <a:r>
              <a:rPr lang="en-US" altLang="en-US" i="1" dirty="0">
                <a:latin typeface="Times New Roman" pitchFamily="18" charset="0"/>
              </a:rPr>
              <a:t> </a:t>
            </a:r>
            <a:r>
              <a:rPr lang="en-US" altLang="en-US" i="1" dirty="0" err="1">
                <a:latin typeface="Times New Roman" pitchFamily="18" charset="0"/>
              </a:rPr>
              <a:t>X</a:t>
            </a:r>
            <a:r>
              <a:rPr lang="en-US" altLang="en-US" i="1" baseline="-25000" dirty="0" err="1">
                <a:latin typeface="Times New Roman" pitchFamily="18" charset="0"/>
              </a:rPr>
              <a:t>j</a:t>
            </a:r>
            <a:r>
              <a:rPr lang="en-US" altLang="en-US" i="1" dirty="0"/>
              <a:t>, </a:t>
            </a:r>
            <a:r>
              <a:rPr lang="en-US" altLang="en-US" dirty="0"/>
              <a:t>we </a:t>
            </a:r>
            <a:r>
              <a:rPr lang="en-US" altLang="en-US" b="0" i="1" dirty="0">
                <a:solidFill>
                  <a:schemeClr val="accent2"/>
                </a:solidFill>
              </a:rPr>
              <a:t>don’t need to check </a:t>
            </a:r>
            <a:r>
              <a:rPr lang="en-US" altLang="en-US" i="1" dirty="0" err="1">
                <a:latin typeface="Times New Roman" pitchFamily="18" charset="0"/>
              </a:rPr>
              <a:t>X</a:t>
            </a:r>
            <a:r>
              <a:rPr lang="en-US" altLang="en-US" i="1" baseline="-25000" dirty="0" err="1">
                <a:latin typeface="Times New Roman" pitchFamily="18" charset="0"/>
              </a:rPr>
              <a:t>j</a:t>
            </a:r>
            <a:r>
              <a:rPr lang="en-US" altLang="en-US" i="1" baseline="-25000" dirty="0">
                <a:latin typeface="Times New Roman" pitchFamily="18" charset="0"/>
              </a:rPr>
              <a:t>  </a:t>
            </a:r>
            <a:r>
              <a:rPr lang="en-US" altLang="en-US" dirty="0"/>
              <a:t>on the next iteration.</a:t>
            </a:r>
            <a:r>
              <a:rPr lang="en-US" altLang="en-US" i="1" dirty="0"/>
              <a:t> </a:t>
            </a:r>
          </a:p>
          <a:p>
            <a:pPr marL="457200" indent="-457200">
              <a:buFont typeface="Symbol" pitchFamily="18" charset="2"/>
              <a:buAutoNum type="arabicPeriod"/>
            </a:pPr>
            <a:r>
              <a:rPr lang="en-US" altLang="en-US" dirty="0"/>
              <a:t>Removing a value on </a:t>
            </a:r>
            <a:r>
              <a:rPr lang="en-US" altLang="en-US" i="1" dirty="0">
                <a:latin typeface="Times New Roman" pitchFamily="18" charset="0"/>
              </a:rPr>
              <a:t>X</a:t>
            </a:r>
            <a:r>
              <a:rPr lang="en-US" altLang="en-US" i="1" baseline="-25000" dirty="0">
                <a:latin typeface="Times New Roman" pitchFamily="18" charset="0"/>
              </a:rPr>
              <a:t>i</a:t>
            </a:r>
            <a:r>
              <a:rPr lang="en-US" altLang="en-US" i="1" dirty="0">
                <a:latin typeface="Times New Roman" pitchFamily="18" charset="0"/>
              </a:rPr>
              <a:t> </a:t>
            </a:r>
            <a:r>
              <a:rPr lang="en-US" altLang="en-US" dirty="0"/>
              <a:t>can only make </a:t>
            </a:r>
            <a:r>
              <a:rPr lang="en-US" altLang="en-US" i="1" dirty="0" err="1">
                <a:latin typeface="Times New Roman" pitchFamily="18" charset="0"/>
              </a:rPr>
              <a:t>X</a:t>
            </a:r>
            <a:r>
              <a:rPr lang="en-US" altLang="en-US" i="1" baseline="-25000" dirty="0" err="1">
                <a:latin typeface="Times New Roman" pitchFamily="18" charset="0"/>
              </a:rPr>
              <a:t>j</a:t>
            </a:r>
            <a:r>
              <a:rPr lang="en-US" altLang="en-US" i="1" baseline="-25000" dirty="0">
                <a:latin typeface="Times New Roman" pitchFamily="18" charset="0"/>
              </a:rPr>
              <a:t>  </a:t>
            </a:r>
            <a:r>
              <a:rPr lang="en-US" altLang="en-US" dirty="0"/>
              <a:t>arc-inconsistent with respect to </a:t>
            </a:r>
            <a:r>
              <a:rPr lang="en-US" altLang="en-US" i="1" dirty="0">
                <a:latin typeface="Times New Roman" pitchFamily="18" charset="0"/>
              </a:rPr>
              <a:t>X</a:t>
            </a:r>
            <a:r>
              <a:rPr lang="en-US" altLang="en-US" i="1" baseline="-25000" dirty="0">
                <a:latin typeface="Times New Roman" pitchFamily="18" charset="0"/>
              </a:rPr>
              <a:t>i  </a:t>
            </a:r>
            <a:r>
              <a:rPr lang="en-US" altLang="en-US" dirty="0"/>
              <a:t>itself. Thus, we only need to check that </a:t>
            </a:r>
            <a:r>
              <a:rPr lang="en-US" altLang="en-US" b="0" i="1" dirty="0">
                <a:solidFill>
                  <a:schemeClr val="accent2"/>
                </a:solidFill>
              </a:rPr>
              <a:t>(</a:t>
            </a:r>
            <a:r>
              <a:rPr lang="en-US" altLang="en-US" b="0" i="1" dirty="0" err="1">
                <a:solidFill>
                  <a:schemeClr val="accent2"/>
                </a:solidFill>
              </a:rPr>
              <a:t>j,i</a:t>
            </a:r>
            <a:r>
              <a:rPr lang="en-US" altLang="en-US" b="0" i="1" dirty="0">
                <a:solidFill>
                  <a:schemeClr val="accent2"/>
                </a:solidFill>
              </a:rPr>
              <a:t>) </a:t>
            </a:r>
            <a:r>
              <a:rPr lang="en-US" altLang="en-US" dirty="0"/>
              <a:t>is still arc-consistent.</a:t>
            </a:r>
          </a:p>
          <a:p>
            <a:pPr marL="457200" indent="-457200">
              <a:buFont typeface="Symbol" pitchFamily="18" charset="2"/>
              <a:buAutoNum type="arabicPeriod"/>
            </a:pPr>
            <a:endParaRPr lang="en-US" altLang="en-US" dirty="0"/>
          </a:p>
          <a:p>
            <a:pPr marL="457200" indent="-457200">
              <a:buFont typeface="Symbol" pitchFamily="18" charset="2"/>
              <a:buNone/>
            </a:pPr>
            <a:r>
              <a:rPr lang="en-US" altLang="en-US" dirty="0"/>
              <a:t>These insights lead a much better algorithm...</a:t>
            </a:r>
          </a:p>
        </p:txBody>
      </p:sp>
    </p:spTree>
    <p:extLst>
      <p:ext uri="{BB962C8B-B14F-4D97-AF65-F5344CB8AC3E}">
        <p14:creationId xmlns:p14="http://schemas.microsoft.com/office/powerpoint/2010/main" val="17199707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52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FF87CAF1-09B6-4B0A-92D3-B93D6BF29F94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en-US" sz="1400" b="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8229600" cy="5029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altLang="en-US" sz="1600" b="0" dirty="0"/>
              <a:t>function</a:t>
            </a:r>
            <a:r>
              <a:rPr lang="en-US" altLang="en-US" sz="1600" dirty="0"/>
              <a:t> AC-3(</a:t>
            </a:r>
            <a:r>
              <a:rPr lang="en-US" altLang="en-US" sz="1600" i="1" dirty="0" err="1"/>
              <a:t>csp</a:t>
            </a:r>
            <a:r>
              <a:rPr lang="en-US" altLang="en-US" sz="1600" dirty="0"/>
              <a:t>) </a:t>
            </a:r>
            <a:r>
              <a:rPr lang="en-US" altLang="en-US" sz="1600" b="0" dirty="0"/>
              <a:t>return</a:t>
            </a:r>
            <a:r>
              <a:rPr lang="en-US" altLang="en-US" sz="1600" dirty="0"/>
              <a:t> the CSP, possibly with reduced domains</a:t>
            </a:r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</a:t>
            </a:r>
            <a:r>
              <a:rPr lang="en-US" altLang="en-US" sz="1600" b="0" dirty="0"/>
              <a:t>inputs</a:t>
            </a:r>
            <a:r>
              <a:rPr lang="en-US" altLang="en-US" sz="1600" dirty="0"/>
              <a:t>: </a:t>
            </a:r>
            <a:r>
              <a:rPr lang="en-US" altLang="en-US" sz="1600" i="1" dirty="0" err="1"/>
              <a:t>csp</a:t>
            </a:r>
            <a:r>
              <a:rPr lang="en-US" altLang="en-US" sz="1600" dirty="0"/>
              <a:t>, a binary </a:t>
            </a:r>
            <a:r>
              <a:rPr lang="en-US" altLang="en-US" sz="1600" dirty="0" err="1"/>
              <a:t>csp</a:t>
            </a:r>
            <a:r>
              <a:rPr lang="en-US" altLang="en-US" sz="1600" dirty="0"/>
              <a:t> with variables </a:t>
            </a:r>
            <a:r>
              <a:rPr lang="en-US" altLang="en-US" sz="1600" i="1" dirty="0"/>
              <a:t>{X</a:t>
            </a:r>
            <a:r>
              <a:rPr lang="en-US" altLang="en-US" sz="1600" i="1" baseline="-25000" dirty="0"/>
              <a:t>1</a:t>
            </a:r>
            <a:r>
              <a:rPr lang="en-US" altLang="en-US" sz="1600" i="1" dirty="0"/>
              <a:t>, X</a:t>
            </a:r>
            <a:r>
              <a:rPr lang="en-US" altLang="en-US" sz="1600" i="1" baseline="-25000" dirty="0"/>
              <a:t>2</a:t>
            </a:r>
            <a:r>
              <a:rPr lang="en-US" altLang="en-US" sz="1600" i="1" dirty="0"/>
              <a:t>, …,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n</a:t>
            </a:r>
            <a:r>
              <a:rPr lang="en-US" altLang="en-US" sz="1600" i="1" dirty="0"/>
              <a:t>}</a:t>
            </a:r>
            <a:r>
              <a:rPr lang="en-US" altLang="en-US" sz="1600" dirty="0"/>
              <a:t>	</a:t>
            </a:r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</a:t>
            </a:r>
            <a:r>
              <a:rPr lang="en-US" altLang="en-US" sz="1600" b="0" dirty="0"/>
              <a:t>local variables: </a:t>
            </a:r>
            <a:r>
              <a:rPr lang="en-US" altLang="en-US" sz="1600" i="1" dirty="0"/>
              <a:t>queue, </a:t>
            </a:r>
            <a:r>
              <a:rPr lang="en-US" altLang="en-US" sz="1600" dirty="0"/>
              <a:t>a queue of arcs initially the arcs in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csp</a:t>
            </a:r>
            <a:endParaRPr lang="en-US" altLang="en-US" sz="1600" dirty="0"/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</a:t>
            </a:r>
            <a:r>
              <a:rPr lang="en-US" altLang="en-US" sz="1600" b="0" dirty="0"/>
              <a:t>while</a:t>
            </a:r>
            <a:r>
              <a:rPr lang="en-US" altLang="en-US" sz="1600" dirty="0"/>
              <a:t> queue is not empty </a:t>
            </a:r>
            <a:r>
              <a:rPr lang="en-US" altLang="en-US" sz="1600" b="0" dirty="0"/>
              <a:t>do</a:t>
            </a:r>
          </a:p>
          <a:p>
            <a:pPr>
              <a:buFont typeface="Symbol" pitchFamily="18" charset="2"/>
              <a:buNone/>
            </a:pPr>
            <a:r>
              <a:rPr lang="en-US" altLang="en-US" sz="1600" b="0" dirty="0"/>
              <a:t>		(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j</a:t>
            </a:r>
            <a:r>
              <a:rPr lang="en-US" altLang="en-US" sz="1600" b="0" dirty="0"/>
              <a:t>) </a:t>
            </a:r>
            <a:r>
              <a:rPr lang="en-US" altLang="en-US" sz="1600" dirty="0">
                <a:sym typeface="Symbol" pitchFamily="18" charset="2"/>
              </a:rPr>
              <a:t> REMOVE-FIRST(</a:t>
            </a:r>
            <a:r>
              <a:rPr lang="en-US" altLang="en-US" sz="1600" i="1" dirty="0">
                <a:sym typeface="Symbol" pitchFamily="18" charset="2"/>
              </a:rPr>
              <a:t>queue</a:t>
            </a:r>
            <a:r>
              <a:rPr lang="en-US" altLang="en-US" sz="1600" dirty="0">
                <a:sym typeface="Symbol" pitchFamily="18" charset="2"/>
              </a:rPr>
              <a:t>)</a:t>
            </a:r>
            <a:endParaRPr lang="en-US" altLang="en-US" sz="1600" dirty="0"/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	</a:t>
            </a:r>
            <a:r>
              <a:rPr lang="en-US" altLang="en-US" sz="1600" b="0" dirty="0"/>
              <a:t>if</a:t>
            </a:r>
            <a:r>
              <a:rPr lang="en-US" altLang="en-US" sz="1600" dirty="0"/>
              <a:t> REMOVE-INCONSISTENT-VALUES(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)</a:t>
            </a:r>
            <a:r>
              <a:rPr lang="en-US" altLang="en-US" sz="1600" i="1" dirty="0"/>
              <a:t>  </a:t>
            </a:r>
            <a:r>
              <a:rPr lang="en-US" altLang="en-US" sz="1600" b="0" dirty="0"/>
              <a:t>then</a:t>
            </a:r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		</a:t>
            </a:r>
            <a:r>
              <a:rPr lang="en-US" altLang="en-US" sz="1600" b="0" dirty="0"/>
              <a:t>for each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k</a:t>
            </a:r>
            <a:r>
              <a:rPr lang="en-US" altLang="en-US" sz="1600" i="1" dirty="0"/>
              <a:t> </a:t>
            </a:r>
            <a:r>
              <a:rPr lang="en-US" altLang="en-US" sz="1600" b="0" dirty="0"/>
              <a:t>in </a:t>
            </a:r>
            <a:r>
              <a:rPr lang="en-US" altLang="en-US" sz="1600" dirty="0"/>
              <a:t>NEIGHBORS[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i="1" dirty="0"/>
              <a:t> </a:t>
            </a:r>
            <a:r>
              <a:rPr lang="en-US" altLang="en-US" sz="1600" dirty="0"/>
              <a:t>] – {</a:t>
            </a:r>
            <a:r>
              <a:rPr lang="en-US" altLang="en-US" sz="1600" dirty="0" err="1"/>
              <a:t>X</a:t>
            </a:r>
            <a:r>
              <a:rPr lang="en-US" altLang="en-US" sz="1600" baseline="-25000" dirty="0" err="1"/>
              <a:t>j</a:t>
            </a:r>
            <a:r>
              <a:rPr lang="en-US" altLang="en-US" sz="1600" dirty="0"/>
              <a:t>} </a:t>
            </a:r>
            <a:r>
              <a:rPr lang="en-US" altLang="en-US" sz="1600" b="0" dirty="0"/>
              <a:t>do </a:t>
            </a:r>
            <a:r>
              <a:rPr lang="en-US" altLang="en-US" sz="1600" dirty="0"/>
              <a:t>					add </a:t>
            </a:r>
            <a:r>
              <a:rPr lang="en-US" altLang="en-US" sz="1600" b="0" dirty="0"/>
              <a:t>(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k</a:t>
            </a:r>
            <a:r>
              <a:rPr lang="en-US" altLang="en-US" sz="1600" i="1" dirty="0"/>
              <a:t>, X</a:t>
            </a:r>
            <a:r>
              <a:rPr lang="en-US" altLang="en-US" sz="1600" i="1" baseline="-25000" dirty="0"/>
              <a:t>i</a:t>
            </a:r>
            <a:r>
              <a:rPr lang="en-US" altLang="en-US" sz="1600" b="0" dirty="0"/>
              <a:t>) </a:t>
            </a:r>
            <a:r>
              <a:rPr lang="en-US" altLang="en-US" sz="1600" dirty="0"/>
              <a:t>to queue </a:t>
            </a:r>
            <a:endParaRPr lang="en-US" altLang="en-US" sz="1600" dirty="0">
              <a:solidFill>
                <a:srgbClr val="C00000"/>
              </a:solidFill>
            </a:endParaRPr>
          </a:p>
          <a:p>
            <a:pPr>
              <a:buFont typeface="Symbol" pitchFamily="18" charset="2"/>
              <a:buNone/>
            </a:pPr>
            <a:endParaRPr lang="en-US" altLang="en-US" sz="1600" b="0" dirty="0"/>
          </a:p>
          <a:p>
            <a:pPr>
              <a:buFont typeface="Symbol" pitchFamily="18" charset="2"/>
              <a:buNone/>
            </a:pPr>
            <a:r>
              <a:rPr lang="en-US" altLang="en-US" sz="1600" b="0" dirty="0"/>
              <a:t>function</a:t>
            </a:r>
            <a:r>
              <a:rPr lang="en-US" altLang="en-US" sz="1600" dirty="0"/>
              <a:t> REMOVE-INCONSISTENT-VALUES(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i="1" dirty="0"/>
              <a:t>,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) </a:t>
            </a:r>
            <a:r>
              <a:rPr lang="en-US" altLang="en-US" sz="1600" b="0" dirty="0"/>
              <a:t>return</a:t>
            </a:r>
            <a:r>
              <a:rPr lang="en-US" altLang="en-US" sz="1600" dirty="0"/>
              <a:t> </a:t>
            </a:r>
            <a:r>
              <a:rPr lang="en-US" altLang="en-US" sz="1600" i="1" dirty="0"/>
              <a:t>true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iff</a:t>
            </a:r>
            <a:r>
              <a:rPr lang="en-US" altLang="en-US" sz="1600" dirty="0"/>
              <a:t> we remove a value</a:t>
            </a:r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</a:t>
            </a:r>
            <a:r>
              <a:rPr lang="en-US" altLang="en-US" sz="1600" i="1" dirty="0"/>
              <a:t>removed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Symbol" pitchFamily="18" charset="2"/>
              </a:rPr>
              <a:t>  </a:t>
            </a:r>
            <a:r>
              <a:rPr lang="en-US" altLang="en-US" sz="1600" i="1" dirty="0"/>
              <a:t>false</a:t>
            </a:r>
            <a:endParaRPr lang="en-US" altLang="en-US" sz="1600" dirty="0"/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</a:t>
            </a:r>
            <a:r>
              <a:rPr lang="en-US" altLang="en-US" sz="1600" b="0" dirty="0"/>
              <a:t>for each</a:t>
            </a:r>
            <a:r>
              <a:rPr lang="en-US" altLang="en-US" sz="1600" dirty="0"/>
              <a:t> </a:t>
            </a:r>
            <a:r>
              <a:rPr lang="en-US" altLang="en-US" sz="1600" i="1" dirty="0"/>
              <a:t>x</a:t>
            </a:r>
            <a:r>
              <a:rPr lang="en-US" altLang="en-US" sz="1600" dirty="0"/>
              <a:t> </a:t>
            </a:r>
            <a:r>
              <a:rPr lang="en-US" altLang="en-US" sz="1600" b="0" dirty="0"/>
              <a:t>in</a:t>
            </a:r>
            <a:r>
              <a:rPr lang="en-US" altLang="en-US" sz="1600" dirty="0"/>
              <a:t> DOMAIN[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] </a:t>
            </a:r>
            <a:r>
              <a:rPr lang="en-US" altLang="en-US" sz="1600" b="0" dirty="0"/>
              <a:t>do</a:t>
            </a:r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	</a:t>
            </a:r>
            <a:r>
              <a:rPr lang="en-US" altLang="en-US" sz="1600" b="0" dirty="0"/>
              <a:t>if</a:t>
            </a:r>
            <a:r>
              <a:rPr lang="en-US" altLang="en-US" sz="1600" dirty="0"/>
              <a:t> no value </a:t>
            </a:r>
            <a:r>
              <a:rPr lang="en-US" altLang="en-US" sz="1600" i="1" dirty="0"/>
              <a:t>y </a:t>
            </a:r>
            <a:r>
              <a:rPr lang="en-US" altLang="en-US" sz="1600" dirty="0"/>
              <a:t>in</a:t>
            </a:r>
            <a:r>
              <a:rPr lang="en-US" altLang="en-US" sz="1600" i="1" dirty="0"/>
              <a:t> </a:t>
            </a:r>
            <a:r>
              <a:rPr lang="en-US" altLang="en-US" sz="1600" dirty="0"/>
              <a:t>DOMAIN[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j</a:t>
            </a:r>
            <a:r>
              <a:rPr lang="en-US" altLang="en-US" sz="1600" dirty="0"/>
              <a:t>]</a:t>
            </a:r>
            <a:r>
              <a:rPr lang="en-US" altLang="en-US" sz="1600" i="1" dirty="0"/>
              <a:t> </a:t>
            </a:r>
            <a:r>
              <a:rPr lang="en-US" altLang="en-US" sz="1600" dirty="0"/>
              <a:t>allows (</a:t>
            </a:r>
            <a:r>
              <a:rPr lang="en-US" altLang="en-US" sz="1600" dirty="0" err="1"/>
              <a:t>x,y</a:t>
            </a:r>
            <a:r>
              <a:rPr lang="en-US" altLang="en-US" sz="1600" dirty="0"/>
              <a:t>) to satisfy </a:t>
            </a:r>
            <a:br>
              <a:rPr lang="en-US" altLang="en-US" sz="1600" dirty="0"/>
            </a:br>
            <a:r>
              <a:rPr lang="en-US" altLang="en-US" sz="1600" dirty="0"/>
              <a:t>		the constraints between 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 and </a:t>
            </a:r>
            <a:r>
              <a:rPr lang="en-US" altLang="en-US" sz="1600" i="1" dirty="0" err="1"/>
              <a:t>X</a:t>
            </a:r>
            <a:r>
              <a:rPr lang="en-US" altLang="en-US" sz="1600" i="1" baseline="-25000" dirty="0" err="1"/>
              <a:t>j</a:t>
            </a:r>
            <a:endParaRPr lang="en-US" altLang="en-US" sz="1600" dirty="0"/>
          </a:p>
          <a:p>
            <a:pPr>
              <a:buFont typeface="Symbol" pitchFamily="18" charset="2"/>
              <a:buNone/>
            </a:pPr>
            <a:r>
              <a:rPr lang="en-US" altLang="en-US" sz="1600" dirty="0"/>
              <a:t>		</a:t>
            </a:r>
            <a:r>
              <a:rPr lang="en-US" altLang="en-US" sz="1600" b="0" dirty="0"/>
              <a:t>then delete </a:t>
            </a:r>
            <a:r>
              <a:rPr lang="en-US" altLang="en-US" sz="1600" dirty="0"/>
              <a:t>x from DOMAIN[</a:t>
            </a:r>
            <a:r>
              <a:rPr lang="en-US" altLang="en-US" sz="1600" i="1" dirty="0"/>
              <a:t>X</a:t>
            </a:r>
            <a:r>
              <a:rPr lang="en-US" altLang="en-US" sz="1600" i="1" baseline="-25000" dirty="0"/>
              <a:t>i</a:t>
            </a:r>
            <a:r>
              <a:rPr lang="en-US" altLang="en-US" sz="1600" dirty="0"/>
              <a:t>]; </a:t>
            </a:r>
            <a:r>
              <a:rPr lang="en-US" altLang="en-US" sz="1600" i="1" dirty="0"/>
              <a:t>removed</a:t>
            </a:r>
            <a:r>
              <a:rPr lang="en-US" altLang="en-US" sz="1600" dirty="0"/>
              <a:t> </a:t>
            </a:r>
            <a:r>
              <a:rPr lang="en-US" altLang="en-US" sz="1600" dirty="0">
                <a:sym typeface="Symbol" pitchFamily="18" charset="2"/>
              </a:rPr>
              <a:t>  </a:t>
            </a:r>
            <a:r>
              <a:rPr lang="en-US" altLang="en-US" sz="1600" i="1" dirty="0"/>
              <a:t>true</a:t>
            </a:r>
          </a:p>
          <a:p>
            <a:pPr>
              <a:buFont typeface="Symbol" pitchFamily="18" charset="2"/>
              <a:buNone/>
            </a:pPr>
            <a:r>
              <a:rPr lang="en-US" altLang="en-US" sz="1600" b="0" dirty="0"/>
              <a:t>	return </a:t>
            </a:r>
            <a:r>
              <a:rPr lang="en-US" altLang="en-US" sz="1600" i="1" dirty="0"/>
              <a:t>removed</a:t>
            </a:r>
          </a:p>
          <a:p>
            <a:pPr>
              <a:buFont typeface="Symbol" pitchFamily="18" charset="2"/>
              <a:buNone/>
            </a:pPr>
            <a:endParaRPr lang="en-US" altLang="en-US" sz="1400" i="1" dirty="0"/>
          </a:p>
          <a:p>
            <a:pPr>
              <a:buFont typeface="Symbol" pitchFamily="18" charset="2"/>
              <a:buNone/>
            </a:pPr>
            <a:endParaRPr lang="en-US" altLang="en-US" sz="1400" b="0" dirty="0"/>
          </a:p>
        </p:txBody>
      </p:sp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685800" y="457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66"/>
                </a:solidFill>
              </a:rPr>
              <a:t>AC-3</a:t>
            </a:r>
          </a:p>
        </p:txBody>
      </p:sp>
      <p:sp>
        <p:nvSpPr>
          <p:cNvPr id="55303" name="Text Box 9"/>
          <p:cNvSpPr txBox="1">
            <a:spLocks noChangeArrowheads="1"/>
          </p:cNvSpPr>
          <p:nvPr/>
        </p:nvSpPr>
        <p:spPr bwMode="auto">
          <a:xfrm>
            <a:off x="2743200" y="3200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294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573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822A210F-D5C3-4903-BC47-A661E57DF468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AC-3: Worst Case Complexity Analysis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All nodes can be connected to </a:t>
            </a:r>
            <a:r>
              <a:rPr lang="en-US" altLang="en-US" sz="2000" b="0" i="1" dirty="0">
                <a:solidFill>
                  <a:schemeClr val="accent2"/>
                </a:solidFill>
              </a:rPr>
              <a:t>every </a:t>
            </a:r>
            <a:r>
              <a:rPr lang="en-US" altLang="en-US" sz="2000" dirty="0"/>
              <a:t>other node, </a:t>
            </a:r>
          </a:p>
          <a:p>
            <a:pPr lvl="1"/>
            <a:r>
              <a:rPr lang="en-US" altLang="en-US" sz="1800" dirty="0"/>
              <a:t>so each of</a:t>
            </a:r>
            <a:r>
              <a:rPr lang="en-US" altLang="en-US" sz="1800" b="1" dirty="0"/>
              <a:t> </a:t>
            </a:r>
            <a:r>
              <a:rPr lang="en-US" altLang="en-US" sz="1800" b="1" i="1" dirty="0"/>
              <a:t>n</a:t>
            </a:r>
            <a:r>
              <a:rPr lang="en-US" altLang="en-US" sz="1800" dirty="0"/>
              <a:t> nodes must be compared against </a:t>
            </a:r>
            <a:r>
              <a:rPr lang="en-US" altLang="en-US" sz="1800" b="1" i="1" dirty="0"/>
              <a:t>n-1</a:t>
            </a:r>
            <a:r>
              <a:rPr lang="en-US" altLang="en-US" sz="1800" dirty="0"/>
              <a:t> other nodes, </a:t>
            </a:r>
          </a:p>
          <a:p>
            <a:pPr lvl="1"/>
            <a:r>
              <a:rPr lang="en-US" altLang="en-US" sz="1800" dirty="0"/>
              <a:t>so total # of arcs is </a:t>
            </a:r>
            <a:r>
              <a:rPr lang="en-US" altLang="en-US" sz="1800" b="1" i="1" dirty="0"/>
              <a:t>2*</a:t>
            </a:r>
            <a:r>
              <a:rPr lang="en-US" altLang="en-US" sz="1800" b="1" i="1" dirty="0">
                <a:solidFill>
                  <a:schemeClr val="accent2"/>
                </a:solidFill>
              </a:rPr>
              <a:t>n*(n-1), i.e. O(n</a:t>
            </a:r>
            <a:r>
              <a:rPr lang="en-US" altLang="en-US" sz="1800" b="1" i="1" baseline="30000" dirty="0">
                <a:solidFill>
                  <a:schemeClr val="accent2"/>
                </a:solidFill>
              </a:rPr>
              <a:t>2</a:t>
            </a:r>
            <a:r>
              <a:rPr lang="en-US" altLang="en-US" sz="1800" b="1" i="1" dirty="0">
                <a:solidFill>
                  <a:schemeClr val="accent2"/>
                </a:solidFill>
              </a:rPr>
              <a:t>)</a:t>
            </a:r>
          </a:p>
          <a:p>
            <a:r>
              <a:rPr lang="en-US" altLang="en-US" sz="2000" dirty="0"/>
              <a:t>If there are </a:t>
            </a:r>
            <a:r>
              <a:rPr lang="en-US" altLang="en-US" sz="2000" i="1" dirty="0"/>
              <a:t>d </a:t>
            </a:r>
            <a:r>
              <a:rPr lang="en-US" altLang="en-US" sz="2000" dirty="0"/>
              <a:t>values, checking arc (</a:t>
            </a:r>
            <a:r>
              <a:rPr lang="en-US" altLang="en-US" sz="2000" dirty="0" err="1"/>
              <a:t>i,j</a:t>
            </a:r>
            <a:r>
              <a:rPr lang="en-US" altLang="en-US" sz="2000" dirty="0"/>
              <a:t>) takes </a:t>
            </a:r>
            <a:r>
              <a:rPr lang="en-US" altLang="en-US" sz="2000" i="1" dirty="0">
                <a:solidFill>
                  <a:schemeClr val="accent2"/>
                </a:solidFill>
              </a:rPr>
              <a:t>O(d</a:t>
            </a:r>
            <a:r>
              <a:rPr lang="en-US" altLang="en-US" sz="2000" i="1" baseline="30000" dirty="0">
                <a:solidFill>
                  <a:schemeClr val="accent2"/>
                </a:solidFill>
              </a:rPr>
              <a:t>2</a:t>
            </a:r>
            <a:r>
              <a:rPr lang="en-US" altLang="en-US" sz="2000" i="1" dirty="0">
                <a:solidFill>
                  <a:schemeClr val="accent2"/>
                </a:solidFill>
              </a:rPr>
              <a:t>)</a:t>
            </a:r>
            <a:r>
              <a:rPr lang="en-US" altLang="en-US" sz="2000" i="1" dirty="0"/>
              <a:t> </a:t>
            </a:r>
            <a:r>
              <a:rPr lang="en-US" altLang="en-US" sz="2000" dirty="0"/>
              <a:t>time</a:t>
            </a:r>
          </a:p>
          <a:p>
            <a:r>
              <a:rPr lang="en-US" altLang="en-US" sz="2000" dirty="0"/>
              <a:t>Each arc (</a:t>
            </a:r>
            <a:r>
              <a:rPr lang="en-US" altLang="en-US" sz="2000" dirty="0" err="1"/>
              <a:t>i,j</a:t>
            </a:r>
            <a:r>
              <a:rPr lang="en-US" altLang="en-US" sz="2000" dirty="0"/>
              <a:t>) can only be inserted into the queue </a:t>
            </a:r>
            <a:r>
              <a:rPr lang="en-US" altLang="en-US" sz="2000" i="1" dirty="0">
                <a:solidFill>
                  <a:schemeClr val="accent2"/>
                </a:solidFill>
              </a:rPr>
              <a:t>d</a:t>
            </a:r>
            <a:r>
              <a:rPr lang="en-US" altLang="en-US" sz="2000" dirty="0"/>
              <a:t> times</a:t>
            </a:r>
          </a:p>
          <a:p>
            <a:r>
              <a:rPr lang="en-US" altLang="en-US" sz="2000" dirty="0"/>
              <a:t>Worst case complexity: </a:t>
            </a:r>
            <a:r>
              <a:rPr lang="en-US" altLang="en-US" sz="2000" i="1" dirty="0">
                <a:solidFill>
                  <a:schemeClr val="accent2"/>
                </a:solidFill>
              </a:rPr>
              <a:t>O(n</a:t>
            </a:r>
            <a:r>
              <a:rPr lang="en-US" altLang="en-US" sz="2000" i="1" baseline="30000" dirty="0">
                <a:solidFill>
                  <a:schemeClr val="accent2"/>
                </a:solidFill>
              </a:rPr>
              <a:t>2</a:t>
            </a:r>
            <a:r>
              <a:rPr lang="en-US" altLang="en-US" sz="2000" i="1" dirty="0">
                <a:solidFill>
                  <a:schemeClr val="accent2"/>
                </a:solidFill>
              </a:rPr>
              <a:t>d</a:t>
            </a:r>
            <a:r>
              <a:rPr lang="en-US" altLang="en-US" sz="2000" i="1" baseline="30000" dirty="0">
                <a:solidFill>
                  <a:schemeClr val="accent2"/>
                </a:solidFill>
              </a:rPr>
              <a:t>3</a:t>
            </a:r>
            <a:r>
              <a:rPr lang="en-US" altLang="en-US" sz="2000" i="1" dirty="0">
                <a:solidFill>
                  <a:schemeClr val="accent2"/>
                </a:solidFill>
              </a:rPr>
              <a:t>)</a:t>
            </a:r>
          </a:p>
          <a:p>
            <a:endParaRPr lang="en-US" altLang="en-US" sz="2000" i="1" dirty="0">
              <a:solidFill>
                <a:schemeClr val="accent2"/>
              </a:solidFill>
            </a:endParaRPr>
          </a:p>
          <a:p>
            <a:pPr>
              <a:buFont typeface="Symbol" pitchFamily="18" charset="2"/>
              <a:buNone/>
            </a:pPr>
            <a:r>
              <a:rPr lang="en-US" altLang="en-US" sz="2000" dirty="0"/>
              <a:t>(For </a:t>
            </a:r>
            <a:r>
              <a:rPr lang="en-US" altLang="en-US" sz="2000" b="0" i="1" dirty="0">
                <a:solidFill>
                  <a:schemeClr val="accent2"/>
                </a:solidFill>
              </a:rPr>
              <a:t>planar </a:t>
            </a:r>
            <a:r>
              <a:rPr lang="en-US" altLang="en-US" sz="2000" dirty="0"/>
              <a:t>constraint graphs, the number of arcs can only be </a:t>
            </a:r>
            <a:r>
              <a:rPr lang="en-US" altLang="en-US" sz="2000" b="0" i="1" dirty="0">
                <a:solidFill>
                  <a:schemeClr val="accent2"/>
                </a:solidFill>
              </a:rPr>
              <a:t>linear in N and </a:t>
            </a:r>
            <a:r>
              <a:rPr lang="en-US" altLang="en-US" sz="2000" dirty="0"/>
              <a:t>the time complexity is only </a:t>
            </a:r>
            <a:r>
              <a:rPr lang="en-US" altLang="en-US" sz="2000" b="0" i="1" dirty="0">
                <a:solidFill>
                  <a:schemeClr val="accent2"/>
                </a:solidFill>
              </a:rPr>
              <a:t>O(nd</a:t>
            </a:r>
            <a:r>
              <a:rPr lang="en-US" altLang="en-US" sz="2000" b="0" i="1" baseline="30000" dirty="0">
                <a:solidFill>
                  <a:schemeClr val="accent2"/>
                </a:solidFill>
              </a:rPr>
              <a:t>3</a:t>
            </a:r>
            <a:r>
              <a:rPr lang="en-US" altLang="en-US" sz="2000" b="0" i="1" dirty="0">
                <a:solidFill>
                  <a:schemeClr val="accent2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0522983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CIS 421/521 - Intro to AI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solidFill>
                  <a:srgbClr val="000000"/>
                </a:solidFill>
              </a:rPr>
              <a:t>       </a:t>
            </a:r>
            <a:fld id="{67BAF2FA-C9DA-4650-97D2-D58A28BA9506}" type="slidenum">
              <a:rPr lang="en-US" altLang="en-US" sz="1400" b="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en-US" sz="1400" b="0">
              <a:solidFill>
                <a:srgbClr val="000000"/>
              </a:solidFill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search for CSPs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Hill-climbing, simulated annealing typically work with "complete" states, i.e., all variables assigned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To apply to CSPs: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allow states with unsatisfied constraints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operators </a:t>
            </a:r>
            <a:r>
              <a:rPr lang="en-US" altLang="en-US">
                <a:solidFill>
                  <a:srgbClr val="FF0000"/>
                </a:solidFill>
              </a:rPr>
              <a:t>reassign</a:t>
            </a:r>
            <a:r>
              <a:rPr lang="en-US" altLang="en-US"/>
              <a:t> variable values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Variable selection: randomly select any conflicted variable</a:t>
            </a:r>
          </a:p>
          <a:p>
            <a:pPr>
              <a:lnSpc>
                <a:spcPct val="80000"/>
              </a:lnSpc>
            </a:pPr>
            <a:endParaRPr lang="en-US" altLang="en-US"/>
          </a:p>
          <a:p>
            <a:pPr>
              <a:lnSpc>
                <a:spcPct val="80000"/>
              </a:lnSpc>
            </a:pPr>
            <a:r>
              <a:rPr lang="en-US" altLang="en-US"/>
              <a:t>Value selection by </a:t>
            </a:r>
            <a:r>
              <a:rPr lang="en-US" altLang="en-US">
                <a:solidFill>
                  <a:srgbClr val="FF0000"/>
                </a:solidFill>
              </a:rPr>
              <a:t>min-conflicts </a:t>
            </a:r>
            <a:r>
              <a:rPr lang="en-US" altLang="en-US"/>
              <a:t>heuristic: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choose value that violates the fewest constraints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i.e., hill-climb with </a:t>
            </a:r>
            <a:r>
              <a:rPr lang="en-US" altLang="en-US" i="1"/>
              <a:t>h(n) </a:t>
            </a:r>
            <a:r>
              <a:rPr lang="en-US" altLang="en-US"/>
              <a:t>= total number of violated constraints</a:t>
            </a:r>
          </a:p>
        </p:txBody>
      </p:sp>
    </p:spTree>
    <p:extLst>
      <p:ext uri="{BB962C8B-B14F-4D97-AF65-F5344CB8AC3E}">
        <p14:creationId xmlns:p14="http://schemas.microsoft.com/office/powerpoint/2010/main" val="479391331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04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2C53C513-CBDD-429B-ACC4-6DE7D393B170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en-US" sz="1400" b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n-queens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States</a:t>
            </a:r>
            <a:r>
              <a:rPr lang="en-US" altLang="en-US" dirty="0"/>
              <a:t>: 4 queens in 4 columns (4</a:t>
            </a:r>
            <a:r>
              <a:rPr lang="en-US" altLang="en-US" baseline="30000" dirty="0"/>
              <a:t>4</a:t>
            </a:r>
            <a:r>
              <a:rPr lang="en-US" altLang="en-US" dirty="0"/>
              <a:t> = 256 states)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Actions</a:t>
            </a:r>
            <a:r>
              <a:rPr lang="en-US" altLang="en-US" dirty="0"/>
              <a:t>: move queen in column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Goal test</a:t>
            </a:r>
            <a:r>
              <a:rPr lang="en-US" altLang="en-US" dirty="0"/>
              <a:t>: no attacks</a:t>
            </a:r>
          </a:p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Evaluation</a:t>
            </a:r>
            <a:r>
              <a:rPr lang="en-US" altLang="en-US" dirty="0"/>
              <a:t>: </a:t>
            </a:r>
            <a:r>
              <a:rPr lang="en-US" altLang="en-US" i="1" dirty="0"/>
              <a:t>h(n) </a:t>
            </a:r>
            <a:r>
              <a:rPr lang="en-US" altLang="en-US" dirty="0"/>
              <a:t>= number of attacks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Given random initial state, local min-conflicts can solve </a:t>
            </a:r>
            <a:r>
              <a:rPr lang="en-US" altLang="en-US" i="1" dirty="0"/>
              <a:t>n</a:t>
            </a:r>
            <a:r>
              <a:rPr lang="en-US" altLang="en-US" dirty="0"/>
              <a:t>-queens in almost constant time for arbitrary </a:t>
            </a:r>
            <a:r>
              <a:rPr lang="en-US" altLang="en-US" i="1" dirty="0"/>
              <a:t>n</a:t>
            </a:r>
            <a:r>
              <a:rPr lang="en-US" altLang="en-US" dirty="0"/>
              <a:t> with high probability (e.g., </a:t>
            </a:r>
            <a:r>
              <a:rPr lang="en-US" altLang="en-US" i="1" dirty="0"/>
              <a:t>n</a:t>
            </a:r>
            <a:r>
              <a:rPr lang="en-US" altLang="en-US" dirty="0"/>
              <a:t> = 10,000,000)</a:t>
            </a:r>
          </a:p>
        </p:txBody>
      </p:sp>
      <p:pic>
        <p:nvPicPr>
          <p:cNvPr id="60422" name="Picture 4" descr="4queens-iterati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5791200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68010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457200"/>
          </a:xfrm>
        </p:spPr>
        <p:txBody>
          <a:bodyPr/>
          <a:lstStyle/>
          <a:p>
            <a:r>
              <a:rPr lang="en-US" altLang="en-US" dirty="0"/>
              <a:t>Beyond binary constraints:</a:t>
            </a:r>
            <a:br>
              <a:rPr lang="en-US" altLang="en-US" dirty="0"/>
            </a:br>
            <a:r>
              <a:rPr lang="en-US" altLang="en-US" dirty="0"/>
              <a:t>Path consistency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5334000"/>
          </a:xfrm>
        </p:spPr>
        <p:txBody>
          <a:bodyPr/>
          <a:lstStyle/>
          <a:p>
            <a:pPr lvl="1"/>
            <a:r>
              <a:rPr lang="en-US" altLang="en-US" dirty="0"/>
              <a:t>Generalizes arc-consistency from individual binary constraints to multiple constraints</a:t>
            </a:r>
          </a:p>
          <a:p>
            <a:pPr lvl="1"/>
            <a:r>
              <a:rPr lang="en-US" altLang="en-US" dirty="0"/>
              <a:t>A pair of variables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i="1" dirty="0"/>
              <a:t>,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en-US" i="1" dirty="0"/>
              <a:t> </a:t>
            </a:r>
            <a:r>
              <a:rPr lang="en-US" altLang="en-US" dirty="0"/>
              <a:t>is path-consistent w.r.t.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i="1" dirty="0"/>
              <a:t> </a:t>
            </a:r>
            <a:r>
              <a:rPr lang="en-US" altLang="en-US" dirty="0"/>
              <a:t>if for every assignment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=a</a:t>
            </a:r>
            <a:r>
              <a:rPr lang="en-US" altLang="en-US" i="1" dirty="0"/>
              <a:t>,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=b</a:t>
            </a:r>
            <a:r>
              <a:rPr lang="en-US" altLang="en-US" i="1" dirty="0"/>
              <a:t> </a:t>
            </a:r>
            <a:r>
              <a:rPr lang="en-US" altLang="en-US" dirty="0"/>
              <a:t>consistent with the constraints on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/>
              <a:t>there is an assignment to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i="1" dirty="0"/>
              <a:t> </a:t>
            </a:r>
            <a:r>
              <a:rPr lang="en-US" altLang="en-US" dirty="0"/>
              <a:t> that satisfied the constraints on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/>
              <a:t>and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b="1" i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en-US" b="1" i="1" baseline="-25000" dirty="0" err="1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altLang="en-US" dirty="0"/>
              <a:t>Global constraints</a:t>
            </a:r>
          </a:p>
          <a:p>
            <a:pPr lvl="1"/>
            <a:r>
              <a:rPr lang="en-US" altLang="en-US" dirty="0"/>
              <a:t>Can apply to any number of variables</a:t>
            </a:r>
          </a:p>
          <a:p>
            <a:pPr lvl="1"/>
            <a:r>
              <a:rPr lang="en-US" altLang="en-US" dirty="0"/>
              <a:t>E.g., in </a:t>
            </a:r>
            <a:r>
              <a:rPr lang="en-US" altLang="en-US" dirty="0" err="1"/>
              <a:t>Sudoko</a:t>
            </a:r>
            <a:r>
              <a:rPr lang="en-US" altLang="en-US" dirty="0"/>
              <a:t>, all numbers in a row must be different</a:t>
            </a:r>
          </a:p>
          <a:p>
            <a:pPr lvl="1"/>
            <a:r>
              <a:rPr lang="en-US" altLang="en-US" dirty="0"/>
              <a:t>E.g., in </a:t>
            </a:r>
            <a:r>
              <a:rPr lang="en-US" altLang="en-US" dirty="0" err="1"/>
              <a:t>cryptarithmetic</a:t>
            </a:r>
            <a:r>
              <a:rPr lang="en-US" altLang="en-US" dirty="0"/>
              <a:t>, each letter must be a different digit</a:t>
            </a:r>
          </a:p>
          <a:p>
            <a:pPr lvl="1"/>
            <a:r>
              <a:rPr lang="en-US" altLang="en-US" dirty="0"/>
              <a:t>Example algorithm:</a:t>
            </a:r>
          </a:p>
          <a:p>
            <a:pPr lvl="2"/>
            <a:r>
              <a:rPr lang="en-US" altLang="en-US" dirty="0"/>
              <a:t>If any variable has a single possible value, delete that variable from the domains of all other constrained variables</a:t>
            </a:r>
          </a:p>
          <a:p>
            <a:pPr lvl="2"/>
            <a:r>
              <a:rPr lang="en-US" altLang="en-US" dirty="0"/>
              <a:t>If no values are left for any variable, you found a contradiction</a:t>
            </a:r>
          </a:p>
        </p:txBody>
      </p:sp>
      <p:sp>
        <p:nvSpPr>
          <p:cNvPr id="9830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A82271EC-FECA-47CA-8432-1901C8302ED8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83417065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CSPs can be solved quickly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Completely independent </a:t>
            </a:r>
            <a:r>
              <a:rPr lang="en-US" dirty="0" err="1">
                <a:ea typeface="ＭＳ Ｐゴシック" charset="-128"/>
              </a:rPr>
              <a:t>subproblems</a:t>
            </a:r>
            <a:r>
              <a:rPr lang="en-US" dirty="0">
                <a:ea typeface="ＭＳ Ｐゴシック" charset="-128"/>
              </a:rPr>
              <a:t> </a:t>
            </a:r>
          </a:p>
          <a:p>
            <a:pPr marL="857250" lvl="1" indent="-457200">
              <a:defRPr/>
            </a:pPr>
            <a:r>
              <a:rPr lang="en-US" dirty="0">
                <a:ea typeface="ＭＳ Ｐゴシック" charset="-128"/>
              </a:rPr>
              <a:t>e.g. Australia &amp; Tasmania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Easiest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Constraint graph is a tree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Any two variables are connected by only a single path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Permits solution in time linear in number of variables</a:t>
            </a:r>
          </a:p>
          <a:p>
            <a:pPr lvl="1">
              <a:defRPr/>
            </a:pPr>
            <a:r>
              <a:rPr lang="en-US" dirty="0">
                <a:ea typeface="ＭＳ Ｐゴシック" charset="-128"/>
              </a:rPr>
              <a:t>Do a topological sort and just march down the list</a:t>
            </a:r>
          </a:p>
          <a:p>
            <a:pPr lvl="1"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  A              E</a:t>
            </a:r>
          </a:p>
          <a:p>
            <a:pPr lvl="1"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     \           /</a:t>
            </a:r>
          </a:p>
          <a:p>
            <a:pPr lvl="1"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		B –  D             A </a:t>
            </a:r>
            <a:r>
              <a:rPr lang="en-US" dirty="0">
                <a:latin typeface="Wingdings" charset="2"/>
                <a:ea typeface="ＭＳ Ｐゴシック" charset="-128"/>
              </a:rPr>
              <a:t></a:t>
            </a:r>
            <a:r>
              <a:rPr lang="en-US" dirty="0">
                <a:ea typeface="ＭＳ Ｐゴシック" charset="-128"/>
              </a:rPr>
              <a:t> B </a:t>
            </a:r>
            <a:r>
              <a:rPr lang="en-US" dirty="0">
                <a:latin typeface="Wingdings" charset="2"/>
                <a:ea typeface="ＭＳ Ｐゴシック" charset="-128"/>
              </a:rPr>
              <a:t></a:t>
            </a:r>
            <a:r>
              <a:rPr lang="en-US" dirty="0">
                <a:ea typeface="ＭＳ Ｐゴシック" charset="-128"/>
              </a:rPr>
              <a:t>  C </a:t>
            </a:r>
            <a:r>
              <a:rPr lang="en-US" dirty="0">
                <a:latin typeface="Wingdings" charset="2"/>
                <a:ea typeface="ＭＳ Ｐゴシック" charset="-128"/>
              </a:rPr>
              <a:t></a:t>
            </a:r>
            <a:r>
              <a:rPr lang="en-US" dirty="0">
                <a:ea typeface="ＭＳ Ｐゴシック" charset="-128"/>
              </a:rPr>
              <a:t> D </a:t>
            </a:r>
            <a:r>
              <a:rPr lang="en-US" dirty="0">
                <a:latin typeface="Wingdings" charset="2"/>
                <a:ea typeface="ＭＳ Ｐゴシック" charset="-128"/>
              </a:rPr>
              <a:t></a:t>
            </a:r>
            <a:r>
              <a:rPr lang="en-US" dirty="0">
                <a:ea typeface="ＭＳ Ｐゴシック" charset="-128"/>
              </a:rPr>
              <a:t>E </a:t>
            </a:r>
            <a:r>
              <a:rPr lang="en-US" dirty="0">
                <a:latin typeface="Wingdings" charset="2"/>
                <a:ea typeface="ＭＳ Ｐゴシック" charset="-128"/>
              </a:rPr>
              <a:t></a:t>
            </a:r>
            <a:r>
              <a:rPr lang="en-US" dirty="0">
                <a:ea typeface="ＭＳ Ｐゴシック" charset="-128"/>
              </a:rPr>
              <a:t> F</a:t>
            </a:r>
          </a:p>
          <a:p>
            <a:pPr lvl="1"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    /            \</a:t>
            </a:r>
          </a:p>
          <a:p>
            <a:pPr lvl="1"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  C             F</a:t>
            </a:r>
          </a:p>
        </p:txBody>
      </p:sp>
      <p:sp>
        <p:nvSpPr>
          <p:cNvPr id="10547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4772C69A-B61A-4C99-8A68-AF554AA798DE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en-US" sz="1400" b="0"/>
          </a:p>
        </p:txBody>
      </p:sp>
      <p:sp>
        <p:nvSpPr>
          <p:cNvPr id="61446" name="Curved Down Arrow 17"/>
          <p:cNvSpPr>
            <a:spLocks noChangeArrowheads="1"/>
          </p:cNvSpPr>
          <p:nvPr/>
        </p:nvSpPr>
        <p:spPr bwMode="auto">
          <a:xfrm>
            <a:off x="3962400" y="4343400"/>
            <a:ext cx="1219200" cy="381000"/>
          </a:xfrm>
          <a:prstGeom prst="curvedDownArrow">
            <a:avLst>
              <a:gd name="adj1" fmla="val 24993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  <p:sp>
        <p:nvSpPr>
          <p:cNvPr id="61447" name="Curved Down Arrow 22"/>
          <p:cNvSpPr>
            <a:spLocks noChangeArrowheads="1"/>
          </p:cNvSpPr>
          <p:nvPr/>
        </p:nvSpPr>
        <p:spPr bwMode="auto">
          <a:xfrm>
            <a:off x="5181600" y="4359275"/>
            <a:ext cx="1219200" cy="381000"/>
          </a:xfrm>
          <a:prstGeom prst="curvedDownArrow">
            <a:avLst>
              <a:gd name="adj1" fmla="val 24993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67356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457200"/>
          </a:xfrm>
        </p:spPr>
        <p:txBody>
          <a:bodyPr/>
          <a:lstStyle/>
          <a:p>
            <a:r>
              <a:rPr lang="en-US" altLang="en-US" sz="2800"/>
              <a:t>Simplifying hard CSPs: Cycle Cutsets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r>
              <a:rPr lang="en-US" altLang="en-US" dirty="0"/>
              <a:t>Constraint graph can be decomposed into a tree</a:t>
            </a:r>
          </a:p>
          <a:p>
            <a:pPr lvl="1"/>
            <a:r>
              <a:rPr lang="en-US" altLang="en-US" dirty="0"/>
              <a:t>Collapse or remove nodes</a:t>
            </a:r>
          </a:p>
          <a:p>
            <a:pPr lvl="1"/>
            <a:r>
              <a:rPr lang="en-US" altLang="en-US" i="1" dirty="0">
                <a:solidFill>
                  <a:srgbClr val="0070C0"/>
                </a:solidFill>
              </a:rPr>
              <a:t>Cycle </a:t>
            </a:r>
            <a:r>
              <a:rPr lang="en-US" altLang="en-US" i="1" dirty="0" err="1">
                <a:solidFill>
                  <a:srgbClr val="0070C0"/>
                </a:solidFill>
              </a:rPr>
              <a:t>cutset</a:t>
            </a:r>
            <a:r>
              <a:rPr lang="en-US" altLang="en-US" i="1" dirty="0">
                <a:solidFill>
                  <a:srgbClr val="0070C0"/>
                </a:solidFill>
              </a:rPr>
              <a:t>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altLang="en-US" dirty="0"/>
              <a:t>of a graph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dirty="0"/>
              <a:t>: any subset of vertices of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 G </a:t>
            </a:r>
            <a:r>
              <a:rPr lang="en-US" altLang="en-US" dirty="0"/>
              <a:t>that, if removed, leaves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altLang="en-US" dirty="0"/>
              <a:t> a tree</a:t>
            </a:r>
          </a:p>
          <a:p>
            <a:r>
              <a:rPr lang="en-US" altLang="en-US" dirty="0"/>
              <a:t>Cycle </a:t>
            </a:r>
            <a:r>
              <a:rPr lang="en-US" altLang="en-US" dirty="0" err="1"/>
              <a:t>cutset</a:t>
            </a:r>
            <a:r>
              <a:rPr lang="en-US" altLang="en-US" dirty="0"/>
              <a:t> algorithm</a:t>
            </a:r>
          </a:p>
          <a:p>
            <a:pPr lvl="1"/>
            <a:r>
              <a:rPr lang="en-US" altLang="en-US" dirty="0"/>
              <a:t>Choose some </a:t>
            </a:r>
            <a:r>
              <a:rPr lang="en-US" altLang="en-US" dirty="0" err="1"/>
              <a:t>cutset</a:t>
            </a:r>
            <a:r>
              <a:rPr lang="en-US" altLang="en-US" dirty="0"/>
              <a:t>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For each possible assignment to the variables in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en-US" dirty="0"/>
              <a:t> that satisfies all constraints on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2"/>
            <a:r>
              <a:rPr lang="en-US" altLang="en-US" dirty="0"/>
              <a:t>Remove any values for the domains of the remaining variables that are not consistent with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S</a:t>
            </a:r>
          </a:p>
          <a:p>
            <a:pPr lvl="2"/>
            <a:r>
              <a:rPr lang="en-US" altLang="en-US" dirty="0"/>
              <a:t>If the remaining CSP has a solution, then you have are done</a:t>
            </a:r>
          </a:p>
          <a:p>
            <a:pPr lvl="1"/>
            <a:r>
              <a:rPr lang="en-US" altLang="en-US" dirty="0"/>
              <a:t>For graph size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/>
              <a:t>, domain size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d</a:t>
            </a:r>
          </a:p>
          <a:p>
            <a:pPr lvl="2"/>
            <a:r>
              <a:rPr lang="en-US" altLang="en-US" dirty="0"/>
              <a:t>Time complexity for cycle </a:t>
            </a:r>
            <a:r>
              <a:rPr lang="en-US" altLang="en-US" dirty="0" err="1"/>
              <a:t>cutset</a:t>
            </a:r>
            <a:r>
              <a:rPr lang="en-US" altLang="en-US" dirty="0"/>
              <a:t> of size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c: </a:t>
            </a:r>
            <a:br>
              <a:rPr lang="en-US" altLang="en-US" b="1" i="1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O(d</a:t>
            </a:r>
            <a:r>
              <a:rPr lang="en-US" altLang="en-US" b="1" i="1" baseline="30000" dirty="0">
                <a:latin typeface="Times New Roman" pitchFamily="18" charset="0"/>
                <a:cs typeface="Times New Roman" pitchFamily="18" charset="0"/>
              </a:rPr>
              <a:t>c *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 d</a:t>
            </a:r>
            <a:r>
              <a:rPr lang="en-US" altLang="en-US" b="1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(n-c)) =  O(d</a:t>
            </a:r>
            <a:r>
              <a:rPr lang="en-US" altLang="en-US" b="1" i="1" baseline="30000" dirty="0">
                <a:latin typeface="Times New Roman" pitchFamily="18" charset="0"/>
                <a:cs typeface="Times New Roman" pitchFamily="18" charset="0"/>
              </a:rPr>
              <a:t>c+2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(n-c))</a:t>
            </a:r>
          </a:p>
        </p:txBody>
      </p:sp>
      <p:sp>
        <p:nvSpPr>
          <p:cNvPr id="10650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6246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C67C2721-C786-4FA8-ACD7-65981C9E5447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 b="0"/>
          </a:p>
        </p:txBody>
      </p:sp>
    </p:spTree>
    <p:extLst>
      <p:ext uri="{BB962C8B-B14F-4D97-AF65-F5344CB8AC3E}">
        <p14:creationId xmlns:p14="http://schemas.microsoft.com/office/powerpoint/2010/main" val="2246021271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Chronological backtracking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DFS does Chronological backtracking</a:t>
            </a:r>
          </a:p>
          <a:p>
            <a:pPr lvl="1"/>
            <a:r>
              <a:rPr lang="en-US" altLang="en-US" dirty="0"/>
              <a:t>If a branch of a search fails, backtrack to the most recent variable assignment and try something different</a:t>
            </a:r>
          </a:p>
          <a:p>
            <a:pPr lvl="1"/>
            <a:r>
              <a:rPr lang="en-US" altLang="en-US" dirty="0"/>
              <a:t>But this variable may not be related to the failure</a:t>
            </a:r>
          </a:p>
          <a:p>
            <a:r>
              <a:rPr lang="en-US" altLang="en-US" dirty="0"/>
              <a:t>Example: Map coloring of Australia</a:t>
            </a:r>
          </a:p>
          <a:p>
            <a:pPr lvl="1"/>
            <a:r>
              <a:rPr lang="en-US" altLang="en-US" dirty="0"/>
              <a:t>Variable order</a:t>
            </a:r>
          </a:p>
          <a:p>
            <a:pPr lvl="2"/>
            <a:r>
              <a:rPr lang="en-US" altLang="en-US" dirty="0"/>
              <a:t>Q, NSW, V, T, SA, WA, NT.</a:t>
            </a:r>
          </a:p>
          <a:p>
            <a:pPr lvl="1"/>
            <a:r>
              <a:rPr lang="en-US" altLang="en-US" dirty="0"/>
              <a:t>Current assignment:</a:t>
            </a:r>
          </a:p>
          <a:p>
            <a:pPr lvl="2"/>
            <a:r>
              <a:rPr lang="en-US" altLang="en-US" dirty="0"/>
              <a:t>Q=red, NWS=green, V=blue, T= red</a:t>
            </a:r>
          </a:p>
          <a:p>
            <a:pPr lvl="1"/>
            <a:r>
              <a:rPr lang="en-US" altLang="en-US" dirty="0"/>
              <a:t>SA cannot be assigned anything</a:t>
            </a:r>
          </a:p>
          <a:p>
            <a:pPr lvl="1"/>
            <a:r>
              <a:rPr lang="en-US" altLang="en-US" dirty="0"/>
              <a:t>But reassigning T does not help!</a:t>
            </a:r>
          </a:p>
        </p:txBody>
      </p:sp>
      <p:sp>
        <p:nvSpPr>
          <p:cNvPr id="99332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7FEF2276-F42F-4324-A697-E6A6419A8B3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 b="0"/>
          </a:p>
        </p:txBody>
      </p:sp>
      <p:pic>
        <p:nvPicPr>
          <p:cNvPr id="573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3994" r="3999"/>
          <a:stretch>
            <a:fillRect/>
          </a:stretch>
        </p:blipFill>
        <p:spPr bwMode="auto">
          <a:xfrm>
            <a:off x="6019800" y="3276600"/>
            <a:ext cx="2895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8077200" y="5339973"/>
            <a:ext cx="381000" cy="381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431041" y="4276253"/>
            <a:ext cx="381000" cy="381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999112" y="4733453"/>
            <a:ext cx="381000" cy="381000"/>
          </a:xfrm>
          <a:prstGeom prst="ellipse">
            <a:avLst/>
          </a:prstGeom>
          <a:solidFill>
            <a:srgbClr val="0070C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153400" y="3599506"/>
            <a:ext cx="381000" cy="381000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220894" y="4285306"/>
            <a:ext cx="381000" cy="381000"/>
          </a:xfrm>
          <a:prstGeom prst="ellipse">
            <a:avLst/>
          </a:prstGeom>
          <a:solidFill>
            <a:schemeClr val="bg2">
              <a:lumMod val="50000"/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6182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Backjumping: Improved backtracking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Find “the conflict set”</a:t>
            </a:r>
          </a:p>
          <a:p>
            <a:pPr lvl="1"/>
            <a:r>
              <a:rPr lang="en-US" altLang="en-US" dirty="0"/>
              <a:t>Those variable assignments that are in conflict</a:t>
            </a:r>
          </a:p>
          <a:p>
            <a:pPr lvl="1"/>
            <a:r>
              <a:rPr lang="en-US" altLang="en-US" dirty="0"/>
              <a:t>Conflict set for SA: {Q=red, NSW=green, V=blue}</a:t>
            </a:r>
          </a:p>
          <a:p>
            <a:r>
              <a:rPr lang="en-US" altLang="en-US" dirty="0"/>
              <a:t>Jump back to reassign one of those conflicting variables</a:t>
            </a:r>
          </a:p>
          <a:p>
            <a:r>
              <a:rPr lang="en-US" altLang="en-US" dirty="0"/>
              <a:t>Forward checking can build the conflict set</a:t>
            </a:r>
          </a:p>
          <a:p>
            <a:pPr lvl="1"/>
            <a:r>
              <a:rPr lang="en-US" altLang="en-US" dirty="0"/>
              <a:t>When a value is deleted from </a:t>
            </a:r>
            <a:r>
              <a:rPr lang="en-US" altLang="en-US"/>
              <a:t>a variable’s </a:t>
            </a:r>
            <a:r>
              <a:rPr lang="en-US" altLang="en-US" dirty="0"/>
              <a:t>domain, add it to its conflict set</a:t>
            </a:r>
          </a:p>
          <a:p>
            <a:pPr lvl="1"/>
            <a:r>
              <a:rPr lang="en-US" altLang="en-US" dirty="0"/>
              <a:t>But </a:t>
            </a:r>
            <a:r>
              <a:rPr lang="en-US" altLang="en-US" dirty="0" err="1"/>
              <a:t>backjumping</a:t>
            </a:r>
            <a:r>
              <a:rPr lang="en-US" altLang="en-US" dirty="0"/>
              <a:t> finds the same conflicts that forward checking does</a:t>
            </a:r>
          </a:p>
          <a:p>
            <a:pPr lvl="1"/>
            <a:r>
              <a:rPr lang="en-US" altLang="en-US" dirty="0"/>
              <a:t>Fix using “conflict-directed </a:t>
            </a:r>
            <a:r>
              <a:rPr lang="en-US" altLang="en-US" dirty="0" err="1"/>
              <a:t>backjumping</a:t>
            </a:r>
            <a:r>
              <a:rPr lang="en-US" altLang="en-US" dirty="0"/>
              <a:t>”</a:t>
            </a:r>
          </a:p>
          <a:p>
            <a:pPr lvl="2"/>
            <a:r>
              <a:rPr lang="en-US" altLang="en-US" dirty="0"/>
              <a:t>Go back to predecessors of conflict set</a:t>
            </a:r>
          </a:p>
        </p:txBody>
      </p:sp>
      <p:sp>
        <p:nvSpPr>
          <p:cNvPr id="10035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5837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/>
              <a:t>       </a:t>
            </a:r>
            <a:fld id="{852385FA-942E-4828-A5D5-B58230F32473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 b="0"/>
          </a:p>
        </p:txBody>
      </p:sp>
      <p:pic>
        <p:nvPicPr>
          <p:cNvPr id="583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3994" r="3999"/>
          <a:stretch>
            <a:fillRect/>
          </a:stretch>
        </p:blipFill>
        <p:spPr bwMode="auto">
          <a:xfrm>
            <a:off x="6477000" y="4724400"/>
            <a:ext cx="230981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28331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028580" y="1943101"/>
            <a:ext cx="3771900" cy="339447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Assume:</a:t>
            </a:r>
          </a:p>
          <a:p>
            <a:r>
              <a:rPr lang="en-US" sz="18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18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18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9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latin typeface="Calibri"/>
                <a:cs typeface="Calibri"/>
              </a:rPr>
              <a:t>Claim:</a:t>
            </a:r>
          </a:p>
          <a:p>
            <a:r>
              <a:rPr lang="en-US" sz="18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5538667" y="2199085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6380438" y="2465785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6737626" y="245864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478069" y="2353865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7492482" y="373141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5777982" y="3502818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6554270" y="2146697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750728" y="3722042"/>
            <a:ext cx="193122" cy="180826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464488" y="3493441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 bwMode="auto">
          <a:xfrm>
            <a:off x="228600" y="6172200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661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CIS 421/521 - Intro to AI</a:t>
            </a:r>
            <a:endParaRPr lang="en-US" altLang="en-US" sz="1400" b="0" dirty="0">
              <a:latin typeface="Times New Roman" pitchFamily="18" charset="0"/>
            </a:endParaRPr>
          </a:p>
        </p:txBody>
      </p:sp>
      <p:sp>
        <p:nvSpPr>
          <p:cNvPr id="440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latin typeface="Times New Roman" pitchFamily="18" charset="0"/>
              </a:rPr>
              <a:t>       </a:t>
            </a:r>
            <a:fld id="{BF78E9BA-134D-4519-9E1C-C417B0A6B1E5}" type="slidenum">
              <a:rPr lang="en-US" altLang="en-US" sz="1400" b="0" smtClean="0">
                <a:latin typeface="Times New Roman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en-US" sz="1400" b="0">
              <a:latin typeface="Times New Roman" pitchFamily="18" charset="0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to Iterate, When to Stop?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altLang="en-US" sz="2800" dirty="0"/>
              <a:t>The crucial principle:</a:t>
            </a:r>
            <a:r>
              <a:rPr lang="en-US" altLang="en-US" dirty="0"/>
              <a:t> </a:t>
            </a:r>
          </a:p>
          <a:p>
            <a:pPr>
              <a:buFont typeface="Symbol" pitchFamily="18" charset="2"/>
              <a:buNone/>
            </a:pPr>
            <a:r>
              <a:rPr lang="en-US" altLang="en-US" sz="1000" dirty="0"/>
              <a:t> </a:t>
            </a:r>
          </a:p>
          <a:p>
            <a:pPr algn="ctr">
              <a:buFont typeface="Symbol" pitchFamily="18" charset="2"/>
              <a:buNone/>
            </a:pPr>
            <a:r>
              <a:rPr lang="en-US" altLang="en-US" b="0" i="1" dirty="0">
                <a:solidFill>
                  <a:schemeClr val="accent2"/>
                </a:solidFill>
              </a:rPr>
              <a:t>If a value is removed from a node </a:t>
            </a:r>
            <a:r>
              <a:rPr lang="en-US" altLang="en-US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0" i="1" dirty="0">
                <a:solidFill>
                  <a:schemeClr val="accent2"/>
                </a:solidFill>
              </a:rPr>
              <a:t>, </a:t>
            </a:r>
          </a:p>
          <a:p>
            <a:pPr algn="ctr">
              <a:buNone/>
            </a:pPr>
            <a:r>
              <a:rPr lang="en-US" altLang="en-US" b="0" i="1" dirty="0">
                <a:solidFill>
                  <a:schemeClr val="accent2"/>
                </a:solidFill>
              </a:rPr>
              <a:t>then the values on all of </a:t>
            </a:r>
            <a:r>
              <a:rPr lang="en-US" altLang="en-US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en-US" b="0" i="1" dirty="0">
                <a:solidFill>
                  <a:schemeClr val="accent2"/>
                </a:solidFill>
              </a:rPr>
              <a:t>s neighbors must be reexamined.</a:t>
            </a:r>
            <a:endParaRPr lang="en-US" altLang="en-US" dirty="0"/>
          </a:p>
          <a:p>
            <a:endParaRPr lang="en-US" altLang="en-US" sz="1200" dirty="0"/>
          </a:p>
          <a:p>
            <a:pPr>
              <a:buFont typeface="Symbol" pitchFamily="18" charset="2"/>
              <a:buNone/>
            </a:pPr>
            <a:r>
              <a:rPr lang="en-US" altLang="en-US" dirty="0"/>
              <a:t>Why?  </a:t>
            </a:r>
            <a:r>
              <a:rPr lang="en-US" altLang="en-US" b="0" i="1" dirty="0">
                <a:solidFill>
                  <a:schemeClr val="accent2"/>
                </a:solidFill>
              </a:rPr>
              <a:t>Removing </a:t>
            </a:r>
            <a:r>
              <a:rPr lang="en-US" altLang="en-US" dirty="0"/>
              <a:t>a value from a node may result in one of the neighbors becoming arc </a:t>
            </a:r>
            <a:r>
              <a:rPr lang="en-US" altLang="en-US" b="0" i="1" dirty="0">
                <a:solidFill>
                  <a:schemeClr val="accent2"/>
                </a:solidFill>
              </a:rPr>
              <a:t>inconsistent</a:t>
            </a:r>
            <a:r>
              <a:rPr lang="en-US" altLang="en-US" dirty="0"/>
              <a:t>, so we need to check…</a:t>
            </a:r>
          </a:p>
          <a:p>
            <a:pPr>
              <a:buFont typeface="Symbol" pitchFamily="18" charset="2"/>
              <a:buNone/>
            </a:pPr>
            <a:endParaRPr lang="en-US" altLang="en-US" sz="1400" dirty="0"/>
          </a:p>
          <a:p>
            <a:pPr>
              <a:buNone/>
            </a:pPr>
            <a:r>
              <a:rPr lang="en-US" altLang="en-US" dirty="0"/>
              <a:t>(but each neighbor </a:t>
            </a:r>
            <a:r>
              <a:rPr lang="en-US" altLang="en-US" b="0" i="1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0" i="1" baseline="-25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b="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/>
              <a:t>can only become inconsistent with respect to the removed values on </a:t>
            </a:r>
            <a:r>
              <a:rPr lang="en-US" altLang="en-US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b="0" i="1" baseline="-25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b="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91413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4057650" y="4286250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899" y="1920478"/>
            <a:ext cx="3869531" cy="339447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B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86251" y="4534854"/>
            <a:ext cx="2259806" cy="23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858000" y="4474184"/>
            <a:ext cx="2286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286249" y="4888468"/>
            <a:ext cx="1398670" cy="238850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6858000" y="4820433"/>
            <a:ext cx="2286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6150649" y="2010966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5538667" y="1995489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6380438" y="2262188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6737626" y="2255044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478069" y="2150269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7492482" y="35278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5777982" y="32992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6554270" y="194310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6063732" y="2784872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35131" y="2727721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750728" y="3518445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5501439" y="2561703"/>
            <a:ext cx="716152" cy="1166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298324" y="5257801"/>
            <a:ext cx="1458438" cy="238889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6858000" y="5163333"/>
            <a:ext cx="2286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486400" y="3257550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30" name="TextBox 29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680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4171950" y="4286250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20478"/>
            <a:ext cx="3992910" cy="339447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18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1800" dirty="0">
                <a:latin typeface="Calibri"/>
                <a:cs typeface="Calibri"/>
              </a:rPr>
              <a:t>Some ancestor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Claim: </a:t>
            </a:r>
            <a:r>
              <a:rPr lang="en-US" sz="1800" i="1" dirty="0">
                <a:latin typeface="Calibri"/>
                <a:cs typeface="Calibri"/>
              </a:rPr>
              <a:t>n</a:t>
            </a:r>
            <a:r>
              <a:rPr lang="en-US" sz="1800" dirty="0">
                <a:latin typeface="Calibri"/>
                <a:cs typeface="Calibri"/>
              </a:rPr>
              <a:t> will be expanded before B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f(n) is less or equal to f(A)</a:t>
            </a:r>
          </a:p>
          <a:p>
            <a:pPr marL="685782" lvl="1" indent="-342900" eaLnBrk="1" hangingPunct="1"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884167" y="4873467"/>
            <a:ext cx="1447642" cy="23900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873099" y="4518659"/>
            <a:ext cx="1435601" cy="239028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6972300" y="4446458"/>
            <a:ext cx="2286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72300" y="4789358"/>
            <a:ext cx="22860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6150649" y="2010966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538667" y="1995489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6380438" y="2262188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6737626" y="2255044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6478069" y="2150269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7492482" y="35278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5777982" y="3299222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6554270" y="1943101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6063732" y="2784872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5131" y="2727721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750728" y="3518445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5280714" y="3121546"/>
            <a:ext cx="2902615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486400" y="3257550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22" name="TextBox 21"/>
          <p:cNvSpPr txBox="1"/>
          <p:nvPr/>
        </p:nvSpPr>
        <p:spPr bwMode="auto">
          <a:xfrm>
            <a:off x="228600" y="620551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 smtClean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endParaRPr lang="en-US" sz="1400" dirty="0" smtClean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500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2_bbn-upenn">
  <a:themeElements>
    <a:clrScheme name="2_bbn-upenn 6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CBCBCB"/>
      </a:accent1>
      <a:accent2>
        <a:srgbClr val="0066FF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5CE7"/>
      </a:accent6>
      <a:hlink>
        <a:srgbClr val="FF0033"/>
      </a:hlink>
      <a:folHlink>
        <a:srgbClr val="00990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lnDef>
    <a:txDef>
      <a:spPr bwMode="auto">
        <a:noFill/>
        <a:ln w="9525">
          <a:noFill/>
          <a:round/>
          <a:headEnd/>
          <a:tailEnd/>
        </a:ln>
      </a:spPr>
      <a:bodyPr lIns="81647" tIns="40824" rIns="81647" bIns="40824"/>
      <a:lstStyle>
        <a:defPPr>
          <a:tabLst>
            <a:tab pos="0" algn="l"/>
            <a:tab pos="414768" algn="l"/>
            <a:tab pos="829535" algn="l"/>
            <a:tab pos="1244304" algn="l"/>
            <a:tab pos="1659071" algn="l"/>
            <a:tab pos="2073839" algn="l"/>
            <a:tab pos="2488606" algn="l"/>
            <a:tab pos="2903374" algn="l"/>
            <a:tab pos="3318142" algn="l"/>
            <a:tab pos="3732909" algn="l"/>
            <a:tab pos="4147676" algn="l"/>
            <a:tab pos="4562445" algn="l"/>
            <a:tab pos="4977212" algn="l"/>
            <a:tab pos="5391980" algn="l"/>
            <a:tab pos="5806748" algn="l"/>
            <a:tab pos="6221516" algn="l"/>
            <a:tab pos="6636282" algn="l"/>
            <a:tab pos="7051051" algn="l"/>
            <a:tab pos="7465819" algn="l"/>
            <a:tab pos="7880586" algn="l"/>
            <a:tab pos="8295354" algn="l"/>
          </a:tabLst>
          <a:defRPr sz="2200" dirty="0">
            <a:solidFill>
              <a:srgbClr val="000000"/>
            </a:solidFill>
          </a:defRPr>
        </a:defPPr>
      </a:lstStyle>
    </a:tx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11615</TotalTime>
  <Words>3839</Words>
  <Application>Microsoft Macintosh PowerPoint</Application>
  <PresentationFormat>Letter Paper (8.5x11 in)</PresentationFormat>
  <Paragraphs>903</Paragraphs>
  <Slides>70</Slides>
  <Notes>54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2" baseType="lpstr">
      <vt:lpstr>Burnstown Dam</vt:lpstr>
      <vt:lpstr>Calibri</vt:lpstr>
      <vt:lpstr>Cooper Black</vt:lpstr>
      <vt:lpstr>MS PGothic</vt:lpstr>
      <vt:lpstr>ＭＳ Ｐゴシック</vt:lpstr>
      <vt:lpstr>Symbol</vt:lpstr>
      <vt:lpstr>Tahoma</vt:lpstr>
      <vt:lpstr>Times</vt:lpstr>
      <vt:lpstr>Times New Roman</vt:lpstr>
      <vt:lpstr>Wingdings</vt:lpstr>
      <vt:lpstr>Arial</vt:lpstr>
      <vt:lpstr>2_bbn-upenn</vt:lpstr>
      <vt:lpstr> A* Wrap Up  </vt:lpstr>
      <vt:lpstr>Review: Shape of Search</vt:lpstr>
      <vt:lpstr>Review: Heuristic functions</vt:lpstr>
      <vt:lpstr>Optimality of A* Tree Search</vt:lpstr>
      <vt:lpstr>Admissibility</vt:lpstr>
      <vt:lpstr>Admissible Heuristics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A* Applications</vt:lpstr>
      <vt:lpstr>Constraint Satisfaction Problems  </vt:lpstr>
      <vt:lpstr>What is Search For?</vt:lpstr>
      <vt:lpstr>Big idea</vt:lpstr>
      <vt:lpstr>Constraint Satisfaction Problems</vt:lpstr>
      <vt:lpstr>Constraint satisfaction problems</vt:lpstr>
      <vt:lpstr>Applications</vt:lpstr>
      <vt:lpstr>Example: Map-coloring</vt:lpstr>
      <vt:lpstr>Example: Map-coloring</vt:lpstr>
      <vt:lpstr>Benefits of CSP</vt:lpstr>
      <vt:lpstr>CSP Representations</vt:lpstr>
      <vt:lpstr>Varieties of CSPs</vt:lpstr>
      <vt:lpstr>Varieties of constraints</vt:lpstr>
      <vt:lpstr>Idea 1: CSP as a search problem</vt:lpstr>
      <vt:lpstr>Backtracking search</vt:lpstr>
      <vt:lpstr>Backtracking example</vt:lpstr>
      <vt:lpstr>Backtracking example</vt:lpstr>
      <vt:lpstr>Idea 2: Improving backtracking efficiency</vt:lpstr>
      <vt:lpstr>Heuristic 1: Most constrained variable</vt:lpstr>
      <vt:lpstr>Heuristic 2: Most constraining variable</vt:lpstr>
      <vt:lpstr>Heuristic 3: Least constraining value</vt:lpstr>
      <vt:lpstr>Heuristic 4: Forward checking </vt:lpstr>
      <vt:lpstr>Forward checking</vt:lpstr>
      <vt:lpstr>Forward checking</vt:lpstr>
      <vt:lpstr>Forward checking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Example: 4-Queens Problem</vt:lpstr>
      <vt:lpstr>Towards Constraint propagation</vt:lpstr>
      <vt:lpstr>Arc Consistency,  Constraint Propagation &amp; AC-3</vt:lpstr>
      <vt:lpstr>Idea 3 (big idea): Inference in CSPs </vt:lpstr>
      <vt:lpstr>Review: CSP Representations</vt:lpstr>
      <vt:lpstr>Edges to Arcs: From Constraint Graph to DAG</vt:lpstr>
      <vt:lpstr>Arc consistency</vt:lpstr>
      <vt:lpstr>Arc consistency</vt:lpstr>
      <vt:lpstr>Arc consistency</vt:lpstr>
      <vt:lpstr>Arc consistency</vt:lpstr>
      <vt:lpstr>Arc Consistency</vt:lpstr>
      <vt:lpstr>Example: The Waltz Algorithm</vt:lpstr>
      <vt:lpstr>Replacing Search: Constraint Propagation Invented…</vt:lpstr>
      <vt:lpstr>The Waltz/Mackworth Constraint Propagation Algorithm</vt:lpstr>
      <vt:lpstr>Inefficiencies: Towards AC-3</vt:lpstr>
      <vt:lpstr>PowerPoint Presentation</vt:lpstr>
      <vt:lpstr>AC-3: Worst Case Complexity Analysis</vt:lpstr>
      <vt:lpstr>Local search for CSPs</vt:lpstr>
      <vt:lpstr>Example: n-queens</vt:lpstr>
      <vt:lpstr>Beyond binary constraints: Path consistency</vt:lpstr>
      <vt:lpstr>Simple CSPs can be solved quickly</vt:lpstr>
      <vt:lpstr>Simplifying hard CSPs: Cycle Cutsets</vt:lpstr>
      <vt:lpstr>Chronological backtracking</vt:lpstr>
      <vt:lpstr>Backjumping: Improved backtracking</vt:lpstr>
      <vt:lpstr>When to Iterate, When to Stop?</vt:lpstr>
    </vt:vector>
  </TitlesOfParts>
  <Company>Harvard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Logics - I</dc:title>
  <dc:creator>ronda</dc:creator>
  <cp:lastModifiedBy>Callison-Burch, Christopher</cp:lastModifiedBy>
  <cp:revision>545</cp:revision>
  <cp:lastPrinted>2000-10-17T23:42:17Z</cp:lastPrinted>
  <dcterms:created xsi:type="dcterms:W3CDTF">2000-09-21T14:49:05Z</dcterms:created>
  <dcterms:modified xsi:type="dcterms:W3CDTF">2019-09-17T14:25:55Z</dcterms:modified>
</cp:coreProperties>
</file>